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327" r:id="rId5"/>
    <p:sldId id="277" r:id="rId6"/>
    <p:sldId id="296" r:id="rId7"/>
    <p:sldId id="259" r:id="rId8"/>
    <p:sldId id="289" r:id="rId9"/>
    <p:sldId id="256" r:id="rId10"/>
    <p:sldId id="260" r:id="rId11"/>
    <p:sldId id="261" r:id="rId12"/>
    <p:sldId id="308" r:id="rId13"/>
    <p:sldId id="264" r:id="rId14"/>
    <p:sldId id="262" r:id="rId15"/>
    <p:sldId id="266" r:id="rId16"/>
    <p:sldId id="267" r:id="rId17"/>
    <p:sldId id="268" r:id="rId18"/>
    <p:sldId id="326" r:id="rId19"/>
    <p:sldId id="275" r:id="rId20"/>
    <p:sldId id="276" r:id="rId21"/>
    <p:sldId id="297" r:id="rId22"/>
    <p:sldId id="323" r:id="rId23"/>
    <p:sldId id="291" r:id="rId2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95379" autoAdjust="0"/>
  </p:normalViewPr>
  <p:slideViewPr>
    <p:cSldViewPr>
      <p:cViewPr varScale="1">
        <p:scale>
          <a:sx n="109" d="100"/>
          <a:sy n="109" d="100"/>
        </p:scale>
        <p:origin x="-2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ECEB6649-3E4C-4DC5-9B7D-7F9466D689B4}" type="datetimeFigureOut">
              <a:rPr lang="en-US" smtClean="0"/>
              <a:t>11/30/2015</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57C4605E-4021-4C47-AE46-498D39D11C20}" type="slidenum">
              <a:rPr lang="en-US" smtClean="0"/>
              <a:t>‹#›</a:t>
            </a:fld>
            <a:endParaRPr lang="en-US" dirty="0"/>
          </a:p>
        </p:txBody>
      </p:sp>
    </p:spTree>
    <p:extLst>
      <p:ext uri="{BB962C8B-B14F-4D97-AF65-F5344CB8AC3E}">
        <p14:creationId xmlns:p14="http://schemas.microsoft.com/office/powerpoint/2010/main" val="3991226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16B514E4-6631-4AB1-8576-0FA1F9CCE4FA}" type="datetimeFigureOut">
              <a:rPr lang="en-US" smtClean="0"/>
              <a:t>11/30/2015</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C9A370A8-A1E7-40E0-A712-5745C3CCA8D8}" type="slidenum">
              <a:rPr lang="en-US" smtClean="0"/>
              <a:t>‹#›</a:t>
            </a:fld>
            <a:endParaRPr lang="en-US" dirty="0"/>
          </a:p>
        </p:txBody>
      </p:sp>
    </p:spTree>
    <p:extLst>
      <p:ext uri="{BB962C8B-B14F-4D97-AF65-F5344CB8AC3E}">
        <p14:creationId xmlns:p14="http://schemas.microsoft.com/office/powerpoint/2010/main" val="393594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370A8-A1E7-40E0-A712-5745C3CCA8D8}" type="slidenum">
              <a:rPr lang="en-US" smtClean="0"/>
              <a:t>1</a:t>
            </a:fld>
            <a:endParaRPr lang="en-US" dirty="0"/>
          </a:p>
        </p:txBody>
      </p:sp>
    </p:spTree>
    <p:extLst>
      <p:ext uri="{BB962C8B-B14F-4D97-AF65-F5344CB8AC3E}">
        <p14:creationId xmlns:p14="http://schemas.microsoft.com/office/powerpoint/2010/main" val="784424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Ladies, a nice business suit is a great choice for you, too. Stick to neutral colors like black, grey, navy blue and don’t wear a skirt that’s too short. You can add accessories and wear makeup but nothing too flashy—keep it simple.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one is true for guys and gals: be sure to cover up tattoos and remove facial piercings. They can be distracting to the interviewer. (Depending on where you are interviewing). </a:t>
            </a:r>
            <a:endParaRPr lang="en-US" u="none" baseline="0" dirty="0" smtClean="0"/>
          </a:p>
        </p:txBody>
      </p:sp>
      <p:sp>
        <p:nvSpPr>
          <p:cNvPr id="4" name="Slide Number Placeholder 3"/>
          <p:cNvSpPr>
            <a:spLocks noGrp="1"/>
          </p:cNvSpPr>
          <p:nvPr>
            <p:ph type="sldNum" sz="quarter" idx="10"/>
          </p:nvPr>
        </p:nvSpPr>
        <p:spPr/>
        <p:txBody>
          <a:bodyPr/>
          <a:lstStyle/>
          <a:p>
            <a:fld id="{C9A370A8-A1E7-40E0-A712-5745C3CCA8D8}" type="slidenum">
              <a:rPr lang="en-US" smtClean="0"/>
              <a:t>10</a:t>
            </a:fld>
            <a:endParaRPr lang="en-US" dirty="0"/>
          </a:p>
        </p:txBody>
      </p:sp>
    </p:spTree>
    <p:extLst>
      <p:ext uri="{BB962C8B-B14F-4D97-AF65-F5344CB8AC3E}">
        <p14:creationId xmlns:p14="http://schemas.microsoft.com/office/powerpoint/2010/main" val="271698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400" b="1" dirty="0"/>
              <a:t>Avoid Strong Fragrances- </a:t>
            </a:r>
            <a:r>
              <a:rPr lang="en-US" dirty="0"/>
              <a:t>Wear deodorant, but don’t wear perfume, cologne, or aftershave. The interviewer may not have the same taste as you, and you don’t want to overpower the room.</a:t>
            </a:r>
          </a:p>
          <a:p>
            <a:endParaRPr lang="en-US" dirty="0"/>
          </a:p>
          <a:p>
            <a:r>
              <a:rPr lang="en-US" sz="1400" b="1" dirty="0"/>
              <a:t>Less Is More – </a:t>
            </a:r>
            <a:r>
              <a:rPr lang="en-US" dirty="0"/>
              <a:t>Keep your look simple. Wear minimal jewelry and no visible body piercings and tattoos</a:t>
            </a:r>
            <a:r>
              <a:rPr lang="en-US" sz="1400" dirty="0"/>
              <a:t>. </a:t>
            </a:r>
            <a:endParaRPr lang="en-US" sz="1400" b="1" dirty="0"/>
          </a:p>
          <a:p>
            <a:endParaRPr lang="en-US" dirty="0"/>
          </a:p>
          <a:p>
            <a:r>
              <a:rPr lang="en-US" b="1" dirty="0" smtClean="0"/>
              <a:t>Be on Time</a:t>
            </a:r>
            <a:r>
              <a:rPr lang="en-US" dirty="0" smtClean="0"/>
              <a:t>- </a:t>
            </a:r>
            <a:r>
              <a:rPr lang="en-US" sz="1200" b="0" i="0" u="none" strike="noStrike" kern="1200" baseline="0" dirty="0" smtClean="0">
                <a:solidFill>
                  <a:schemeClr val="tx1"/>
                </a:solidFill>
                <a:latin typeface="+mn-lt"/>
                <a:ea typeface="+mn-ea"/>
                <a:cs typeface="+mn-cs"/>
              </a:rPr>
              <a:t>Don’t start your interview off on the wrong foot. Get there at least ten minutes early. By doing these things to ensure you arrive on time, you’ll take a lot of the stress out of your interview day.</a:t>
            </a:r>
            <a:endParaRPr lang="en-US" dirty="0"/>
          </a:p>
          <a:p>
            <a:endParaRPr lang="en-US" baseline="0" dirty="0" smtClean="0"/>
          </a:p>
          <a:p>
            <a:r>
              <a:rPr lang="en-US" b="1" baseline="0" dirty="0" smtClean="0"/>
              <a:t>Clean up your Social Media-  </a:t>
            </a:r>
          </a:p>
          <a:p>
            <a:endParaRPr lang="en-US" baseline="0" dirty="0" smtClean="0"/>
          </a:p>
          <a:p>
            <a:r>
              <a:rPr lang="en-US" b="1" baseline="0" dirty="0" smtClean="0"/>
              <a:t>Treat everyone with whom you come in contact with ,with respect- </a:t>
            </a:r>
            <a:r>
              <a:rPr lang="en-US" b="0" baseline="0" dirty="0" smtClean="0"/>
              <a:t>The secretary or security guard could have some say in you getting hired.</a:t>
            </a:r>
            <a:r>
              <a:rPr lang="en-US" b="1" baseline="0" dirty="0" smtClean="0"/>
              <a:t> </a:t>
            </a:r>
          </a:p>
          <a:p>
            <a:endParaRPr lang="en-US" baseline="0" dirty="0" smtClean="0"/>
          </a:p>
          <a:p>
            <a:r>
              <a:rPr lang="en-US" b="1" baseline="0" dirty="0" smtClean="0"/>
              <a:t>Do not talk negatively about past employers or positions. </a:t>
            </a:r>
          </a:p>
          <a:p>
            <a:endParaRPr lang="en-US" b="1" baseline="0" dirty="0" smtClean="0"/>
          </a:p>
          <a:p>
            <a:r>
              <a:rPr lang="en-US" sz="1200" b="1" i="0" u="none" strike="noStrike" kern="1200" baseline="0" dirty="0" smtClean="0">
                <a:solidFill>
                  <a:schemeClr val="tx1"/>
                </a:solidFill>
                <a:latin typeface="+mn-lt"/>
                <a:ea typeface="+mn-ea"/>
                <a:cs typeface="+mn-cs"/>
              </a:rPr>
              <a:t>Work on your body language- </a:t>
            </a:r>
            <a:r>
              <a:rPr lang="en-US" sz="1200" b="0" i="0" u="none" strike="noStrike" kern="1200" baseline="0" dirty="0" smtClean="0">
                <a:solidFill>
                  <a:schemeClr val="tx1"/>
                </a:solidFill>
                <a:latin typeface="+mn-lt"/>
                <a:ea typeface="+mn-ea"/>
                <a:cs typeface="+mn-cs"/>
              </a:rPr>
              <a:t>During interviews, your body language can say more about you than your words. When you introduce yourself, give a strong handshake and smile. Exude confidence, be excited that you’re there and your positive attitude will definitely rub off on the interviewer.</a:t>
            </a:r>
            <a:endParaRPr lang="en-US" b="1" baseline="0" dirty="0" smtClean="0"/>
          </a:p>
          <a:p>
            <a:endParaRPr lang="en-US" baseline="0" dirty="0" smtClean="0"/>
          </a:p>
          <a:p>
            <a:r>
              <a:rPr lang="en-US" baseline="0" dirty="0" smtClean="0"/>
              <a:t> </a:t>
            </a:r>
          </a:p>
          <a:p>
            <a:endParaRPr lang="en-US" dirty="0"/>
          </a:p>
          <a:p>
            <a:endParaRPr lang="en-US" dirty="0"/>
          </a:p>
        </p:txBody>
      </p:sp>
      <p:sp>
        <p:nvSpPr>
          <p:cNvPr id="4" name="Slide Number Placeholder 3"/>
          <p:cNvSpPr>
            <a:spLocks noGrp="1"/>
          </p:cNvSpPr>
          <p:nvPr>
            <p:ph type="sldNum" sz="quarter" idx="10"/>
          </p:nvPr>
        </p:nvSpPr>
        <p:spPr/>
        <p:txBody>
          <a:bodyPr/>
          <a:lstStyle/>
          <a:p>
            <a:fld id="{C9A370A8-A1E7-40E0-A712-5745C3CCA8D8}" type="slidenum">
              <a:rPr lang="en-US" smtClean="0"/>
              <a:t>11</a:t>
            </a:fld>
            <a:endParaRPr lang="en-US" dirty="0"/>
          </a:p>
        </p:txBody>
      </p:sp>
    </p:spTree>
    <p:extLst>
      <p:ext uri="{BB962C8B-B14F-4D97-AF65-F5344CB8AC3E}">
        <p14:creationId xmlns:p14="http://schemas.microsoft.com/office/powerpoint/2010/main" val="2885355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78606">
              <a:defRPr/>
            </a:pPr>
            <a:r>
              <a:rPr lang="en-US" dirty="0" smtClean="0"/>
              <a:t>Its normal</a:t>
            </a:r>
            <a:r>
              <a:rPr lang="en-US" baseline="0" dirty="0" smtClean="0"/>
              <a:t> to be nervous during an interview. Take a deep breath and keep the tone conversational.  Find a balance between listening and speaking.  </a:t>
            </a:r>
            <a:endParaRPr lang="en-US" dirty="0" smtClean="0"/>
          </a:p>
          <a:p>
            <a:pPr defTabSz="478606">
              <a:defRPr/>
            </a:pPr>
            <a:endParaRPr lang="en-US" dirty="0" smtClean="0"/>
          </a:p>
          <a:p>
            <a:endParaRPr lang="en-US" sz="1600" b="1" baseline="0" dirty="0" smtClean="0"/>
          </a:p>
          <a:p>
            <a:r>
              <a:rPr lang="en-US" sz="1600" b="1" dirty="0" smtClean="0"/>
              <a:t>Tell </a:t>
            </a:r>
            <a:r>
              <a:rPr lang="en-US" sz="1600" b="1" dirty="0"/>
              <a:t>me about </a:t>
            </a:r>
            <a:r>
              <a:rPr lang="en-US" sz="1600" b="1" dirty="0" smtClean="0"/>
              <a:t>yourself</a:t>
            </a:r>
          </a:p>
          <a:p>
            <a:r>
              <a:rPr lang="en-US" sz="1200" b="0" i="0" u="none" strike="noStrike" kern="1200" baseline="0" dirty="0" smtClean="0">
                <a:solidFill>
                  <a:schemeClr val="tx1"/>
                </a:solidFill>
                <a:latin typeface="+mn-lt"/>
                <a:ea typeface="+mn-ea"/>
                <a:cs typeface="+mn-cs"/>
              </a:rPr>
              <a:t>What this question is really asking is: Tell me how your professional experience and skills make you a good candidate for the job. Prepare an answer that matches your qualifications with what you think the interviewer is looking for based on the job description. Students this can be an interview stumper, so don’t ramble, and don’t get too personal. Talk about who you are as it relates to the position you are applying for.</a:t>
            </a:r>
            <a:endParaRPr lang="en-US" sz="1600" b="1" dirty="0" smtClean="0"/>
          </a:p>
          <a:p>
            <a:endParaRPr lang="en-US" sz="1600" b="1" dirty="0"/>
          </a:p>
          <a:p>
            <a:r>
              <a:rPr lang="en-US" sz="1600" b="1" dirty="0" smtClean="0"/>
              <a:t>Why </a:t>
            </a:r>
            <a:r>
              <a:rPr lang="en-US" sz="1600" b="1" dirty="0"/>
              <a:t>do you want to work for this company?</a:t>
            </a:r>
            <a:r>
              <a:rPr lang="en-US" sz="1600" dirty="0"/>
              <a:t> </a:t>
            </a:r>
            <a:endParaRPr lang="en-US" sz="1600" dirty="0" smtClean="0"/>
          </a:p>
          <a:p>
            <a:r>
              <a:rPr lang="en-US" sz="1200" b="0" i="0" u="none" strike="noStrike" kern="1200" baseline="0" dirty="0" smtClean="0">
                <a:solidFill>
                  <a:schemeClr val="tx1"/>
                </a:solidFill>
                <a:latin typeface="+mn-lt"/>
                <a:ea typeface="+mn-ea"/>
                <a:cs typeface="+mn-cs"/>
              </a:rPr>
              <a:t>For example, if you’re applying for an IT position, you’d tell a short story about how you fell in love with computers. This is also the perfect time to bring up some of the research you did on the company: “I read that Company ABC has several green initiatives and I’m a big believer in protecting the environment, too. It’s just another reason this seems like a great place to work.” And again, be energetic about the opportunity!</a:t>
            </a:r>
            <a:endParaRPr lang="en-US" sz="1600" dirty="0" smtClean="0"/>
          </a:p>
          <a:p>
            <a:endParaRPr lang="en-US" sz="1600" dirty="0" smtClean="0"/>
          </a:p>
          <a:p>
            <a:endParaRPr lang="en-US" sz="1600" dirty="0"/>
          </a:p>
        </p:txBody>
      </p:sp>
      <p:sp>
        <p:nvSpPr>
          <p:cNvPr id="4" name="Slide Number Placeholder 3"/>
          <p:cNvSpPr>
            <a:spLocks noGrp="1"/>
          </p:cNvSpPr>
          <p:nvPr>
            <p:ph type="sldNum" sz="quarter" idx="10"/>
          </p:nvPr>
        </p:nvSpPr>
        <p:spPr/>
        <p:txBody>
          <a:bodyPr/>
          <a:lstStyle/>
          <a:p>
            <a:fld id="{C9A370A8-A1E7-40E0-A712-5745C3CCA8D8}" type="slidenum">
              <a:rPr lang="en-US" smtClean="0"/>
              <a:t>12</a:t>
            </a:fld>
            <a:endParaRPr lang="en-US" dirty="0"/>
          </a:p>
        </p:txBody>
      </p:sp>
    </p:spTree>
    <p:extLst>
      <p:ext uri="{BB962C8B-B14F-4D97-AF65-F5344CB8AC3E}">
        <p14:creationId xmlns:p14="http://schemas.microsoft.com/office/powerpoint/2010/main" val="1299311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Where do you see  yourself in 3-5 years? </a:t>
            </a:r>
          </a:p>
          <a:p>
            <a:r>
              <a:rPr lang="en-US" sz="1200" i="1" dirty="0" smtClean="0"/>
              <a:t>Your answer should reflect your interest in staying involved with the company so the employer knows that you are a good investment.  Having a future goal demonstrates motivation and focus.</a:t>
            </a:r>
          </a:p>
          <a:p>
            <a:endParaRPr lang="en-US" i="1" dirty="0"/>
          </a:p>
          <a:p>
            <a:endParaRPr lang="en-US" b="1" i="1" dirty="0" smtClean="0"/>
          </a:p>
          <a:p>
            <a:r>
              <a:rPr lang="en-US" b="1" i="1" dirty="0" smtClean="0"/>
              <a:t>What </a:t>
            </a:r>
            <a:r>
              <a:rPr lang="en-US" b="1" i="1" dirty="0"/>
              <a:t>Qualifications do you have that will make you successful in this position?</a:t>
            </a:r>
          </a:p>
          <a:p>
            <a:r>
              <a:rPr lang="en-US" i="1" dirty="0"/>
              <a:t>Be specific.  Remember to use examples of how you have demonstrated two or three skills in your  previous experience</a:t>
            </a:r>
            <a:r>
              <a:rPr lang="en-US" dirty="0"/>
              <a:t>. </a:t>
            </a:r>
            <a:r>
              <a:rPr lang="en-US" dirty="0" smtClean="0"/>
              <a:t>(Every interview question is an opportunity to market</a:t>
            </a:r>
            <a:r>
              <a:rPr lang="en-US" baseline="0" dirty="0" smtClean="0"/>
              <a:t> their skill sets, so take advantage of it). </a:t>
            </a:r>
            <a:endParaRPr lang="en-US" dirty="0"/>
          </a:p>
          <a:p>
            <a:endParaRPr lang="en-US" i="1" dirty="0"/>
          </a:p>
        </p:txBody>
      </p:sp>
      <p:sp>
        <p:nvSpPr>
          <p:cNvPr id="4" name="Slide Number Placeholder 3"/>
          <p:cNvSpPr>
            <a:spLocks noGrp="1"/>
          </p:cNvSpPr>
          <p:nvPr>
            <p:ph type="sldNum" sz="quarter" idx="10"/>
          </p:nvPr>
        </p:nvSpPr>
        <p:spPr/>
        <p:txBody>
          <a:bodyPr/>
          <a:lstStyle/>
          <a:p>
            <a:fld id="{C9A370A8-A1E7-40E0-A712-5745C3CCA8D8}" type="slidenum">
              <a:rPr lang="en-US" smtClean="0"/>
              <a:t>13</a:t>
            </a:fld>
            <a:endParaRPr lang="en-US" dirty="0"/>
          </a:p>
        </p:txBody>
      </p:sp>
    </p:spTree>
    <p:extLst>
      <p:ext uri="{BB962C8B-B14F-4D97-AF65-F5344CB8AC3E}">
        <p14:creationId xmlns:p14="http://schemas.microsoft.com/office/powerpoint/2010/main" val="1094992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Describe your working relationship with your colleagues? </a:t>
            </a:r>
          </a:p>
          <a:p>
            <a:r>
              <a:rPr lang="en-US" i="1" dirty="0" smtClean="0"/>
              <a:t>The employer is trying to gauge your interpersonal skills. Emphasize your ability to fit in with many different personality types and your willingness to be a part of the team</a:t>
            </a:r>
            <a:r>
              <a:rPr lang="en-US" b="1" dirty="0" smtClean="0"/>
              <a:t>. </a:t>
            </a:r>
          </a:p>
          <a:p>
            <a:endParaRPr lang="en-US" i="1" dirty="0"/>
          </a:p>
          <a:p>
            <a:r>
              <a:rPr lang="en-US" b="1" dirty="0"/>
              <a:t>What is one thing you need to work on? </a:t>
            </a:r>
          </a:p>
          <a:p>
            <a:r>
              <a:rPr lang="en-US" i="1" dirty="0"/>
              <a:t>Be honest, but put a positive spin on it. Recognizing your limitations show maturity.  Tell the employer what you have learned from  your experience and how you have already worked to improve this shortcoming. </a:t>
            </a:r>
          </a:p>
          <a:p>
            <a:endParaRPr lang="en-US" i="1" dirty="0"/>
          </a:p>
        </p:txBody>
      </p:sp>
      <p:sp>
        <p:nvSpPr>
          <p:cNvPr id="4" name="Slide Number Placeholder 3"/>
          <p:cNvSpPr>
            <a:spLocks noGrp="1"/>
          </p:cNvSpPr>
          <p:nvPr>
            <p:ph type="sldNum" sz="quarter" idx="10"/>
          </p:nvPr>
        </p:nvSpPr>
        <p:spPr/>
        <p:txBody>
          <a:bodyPr/>
          <a:lstStyle/>
          <a:p>
            <a:fld id="{C9A370A8-A1E7-40E0-A712-5745C3CCA8D8}" type="slidenum">
              <a:rPr lang="en-US" smtClean="0"/>
              <a:t>14</a:t>
            </a:fld>
            <a:endParaRPr lang="en-US" dirty="0"/>
          </a:p>
        </p:txBody>
      </p:sp>
    </p:spTree>
    <p:extLst>
      <p:ext uri="{BB962C8B-B14F-4D97-AF65-F5344CB8AC3E}">
        <p14:creationId xmlns:p14="http://schemas.microsoft.com/office/powerpoint/2010/main" val="421164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**Tell me of  a time when you had to work under intense pressure to meet a deadline? **</a:t>
            </a:r>
          </a:p>
          <a:p>
            <a:endParaRPr lang="en-US" i="1" dirty="0" smtClean="0"/>
          </a:p>
          <a:p>
            <a:r>
              <a:rPr lang="en-US" i="1" dirty="0" smtClean="0"/>
              <a:t>In </a:t>
            </a:r>
            <a:r>
              <a:rPr lang="en-US" i="1" dirty="0"/>
              <a:t>this case the interviewer wants you to describe an actual situation using specific details, how you handled the situation, and the outcome of the situation. </a:t>
            </a:r>
          </a:p>
          <a:p>
            <a:endParaRPr lang="en-US" i="1" dirty="0" smtClean="0"/>
          </a:p>
          <a:p>
            <a:r>
              <a:rPr lang="en-US" sz="1200" b="0" i="0" u="none" strike="noStrike" kern="1200" baseline="0" dirty="0" smtClean="0">
                <a:solidFill>
                  <a:schemeClr val="tx1"/>
                </a:solidFill>
                <a:latin typeface="+mn-lt"/>
                <a:ea typeface="+mn-ea"/>
                <a:cs typeface="+mn-cs"/>
              </a:rPr>
              <a:t>Practice your answers to these questions, over and over again. Say them out loud. Do it in front of friends and family. Like I mentioned earlier, the more you work on branding yourself, the easier it gets.</a:t>
            </a:r>
          </a:p>
          <a:p>
            <a:endParaRPr lang="en-US" sz="1200" b="0" i="0" u="none" strike="noStrike" kern="1200" baseline="0" dirty="0" smtClean="0">
              <a:solidFill>
                <a:schemeClr val="tx1"/>
              </a:solidFill>
              <a:latin typeface="+mn-lt"/>
              <a:ea typeface="+mn-ea"/>
              <a:cs typeface="+mn-cs"/>
            </a:endParaRPr>
          </a:p>
          <a:p>
            <a:endParaRPr lang="en-US" i="1" dirty="0" smtClean="0"/>
          </a:p>
        </p:txBody>
      </p:sp>
      <p:sp>
        <p:nvSpPr>
          <p:cNvPr id="4" name="Slide Number Placeholder 3"/>
          <p:cNvSpPr>
            <a:spLocks noGrp="1"/>
          </p:cNvSpPr>
          <p:nvPr>
            <p:ph type="sldNum" sz="quarter" idx="10"/>
          </p:nvPr>
        </p:nvSpPr>
        <p:spPr/>
        <p:txBody>
          <a:bodyPr/>
          <a:lstStyle/>
          <a:p>
            <a:fld id="{C9A370A8-A1E7-40E0-A712-5745C3CCA8D8}" type="slidenum">
              <a:rPr lang="en-US" smtClean="0"/>
              <a:t>15</a:t>
            </a:fld>
            <a:endParaRPr lang="en-US" dirty="0"/>
          </a:p>
        </p:txBody>
      </p:sp>
    </p:spTree>
    <p:extLst>
      <p:ext uri="{BB962C8B-B14F-4D97-AF65-F5344CB8AC3E}">
        <p14:creationId xmlns:p14="http://schemas.microsoft.com/office/powerpoint/2010/main" val="421164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the interviewer asks, do you have any questions for me? You should have some ready because it demonstrates your interest in the job and your knowledge about the company. Stay away from questions about salary, benefits and vacation time until they make you an actual offer….then the HR department should answer those questions, if not, then ask—politely.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What are some examples of the kind of questions you should ask during an interview? </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What would you say are the 3 most important skills needed to excel in this position?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What does a typical day or week look like for the person in this position?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How can I best contribute to the department?</a:t>
            </a:r>
            <a:endParaRPr lang="en-US" dirty="0" smtClean="0"/>
          </a:p>
          <a:p>
            <a:endParaRPr lang="en-US" dirty="0" smtClean="0"/>
          </a:p>
          <a:p>
            <a:r>
              <a:rPr lang="en-US" dirty="0" smtClean="0"/>
              <a:t>Doing</a:t>
            </a:r>
            <a:r>
              <a:rPr lang="en-US" baseline="0" dirty="0" smtClean="0"/>
              <a:t> your research of the company can help you formulate a few good questions for the interviewer.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A370A8-A1E7-40E0-A712-5745C3CCA8D8}" type="slidenum">
              <a:rPr lang="en-US" smtClean="0"/>
              <a:t>16</a:t>
            </a:fld>
            <a:endParaRPr lang="en-US" dirty="0"/>
          </a:p>
        </p:txBody>
      </p:sp>
    </p:spTree>
    <p:extLst>
      <p:ext uri="{BB962C8B-B14F-4D97-AF65-F5344CB8AC3E}">
        <p14:creationId xmlns:p14="http://schemas.microsoft.com/office/powerpoint/2010/main" val="2577414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the end of an interview, clarify any follow-up procedures such as the hiring time line and any additional materials they may need. Reiterate your qualifications and your fit with the position and/or company. Be direct and state your interest in the position.  Remember to smile and leave them with a positive felling about your interview.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9A370A8-A1E7-40E0-A712-5745C3CCA8D8}" type="slidenum">
              <a:rPr lang="en-US" smtClean="0"/>
              <a:t>17</a:t>
            </a:fld>
            <a:endParaRPr lang="en-US" dirty="0"/>
          </a:p>
        </p:txBody>
      </p:sp>
    </p:spTree>
    <p:extLst>
      <p:ext uri="{BB962C8B-B14F-4D97-AF65-F5344CB8AC3E}">
        <p14:creationId xmlns:p14="http://schemas.microsoft.com/office/powerpoint/2010/main" val="1703671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Hey, you survived the interview! The tough part may be over, but there are still a few things you can do to increase your chances of landing the Position. </a:t>
            </a:r>
            <a:endParaRPr lang="en-US" dirty="0" smtClean="0"/>
          </a:p>
          <a:p>
            <a:endParaRPr lang="en-US" dirty="0" smtClean="0"/>
          </a:p>
          <a:p>
            <a:r>
              <a:rPr lang="en-US" dirty="0" smtClean="0"/>
              <a:t>Fewer</a:t>
            </a:r>
            <a:r>
              <a:rPr lang="en-US" baseline="0" dirty="0" smtClean="0"/>
              <a:t> than half of candidates send a follow-up letter. Sending a thank-you letter is not only professional and polite, but it could give you the edge that sets you apart from other candidates. </a:t>
            </a:r>
          </a:p>
          <a:p>
            <a:endParaRPr lang="en-US" baseline="0" dirty="0" smtClean="0"/>
          </a:p>
          <a:p>
            <a:r>
              <a:rPr lang="en-US" b="1" baseline="0" dirty="0" smtClean="0"/>
              <a:t>BE SURE TO GET A BUSINESS CARD OF THE PERSON OR PERSONS WHO INTERVIEWED YOU </a:t>
            </a:r>
            <a:r>
              <a:rPr lang="en-US" baseline="0" dirty="0" smtClean="0"/>
              <a:t>so you will have the correct spelling of names when sending a thank-you note. </a:t>
            </a:r>
            <a:endParaRPr lang="en-US" dirty="0" smtClean="0"/>
          </a:p>
          <a:p>
            <a:endParaRPr lang="en-US" dirty="0"/>
          </a:p>
        </p:txBody>
      </p:sp>
      <p:sp>
        <p:nvSpPr>
          <p:cNvPr id="4" name="Slide Number Placeholder 3"/>
          <p:cNvSpPr>
            <a:spLocks noGrp="1"/>
          </p:cNvSpPr>
          <p:nvPr>
            <p:ph type="sldNum" sz="quarter" idx="10"/>
          </p:nvPr>
        </p:nvSpPr>
        <p:spPr/>
        <p:txBody>
          <a:bodyPr/>
          <a:lstStyle/>
          <a:p>
            <a:fld id="{C9A370A8-A1E7-40E0-A712-5745C3CCA8D8}" type="slidenum">
              <a:rPr lang="en-US" smtClean="0"/>
              <a:t>18</a:t>
            </a:fld>
            <a:endParaRPr lang="en-US" dirty="0"/>
          </a:p>
        </p:txBody>
      </p:sp>
    </p:spTree>
    <p:extLst>
      <p:ext uri="{BB962C8B-B14F-4D97-AF65-F5344CB8AC3E}">
        <p14:creationId xmlns:p14="http://schemas.microsoft.com/office/powerpoint/2010/main" val="510869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professional interviewers are trained to ask only those questions that relate to the applicants ability to do the job. However,</a:t>
            </a:r>
            <a:r>
              <a:rPr lang="en-US" baseline="0" dirty="0" smtClean="0"/>
              <a:t> you should be aware of your rights as an applicant if asked one of the following questions. </a:t>
            </a:r>
          </a:p>
          <a:p>
            <a:endParaRPr lang="en-US" baseline="0" dirty="0" smtClean="0"/>
          </a:p>
          <a:p>
            <a:r>
              <a:rPr lang="en-US" baseline="0" dirty="0" smtClean="0"/>
              <a:t>When faced with an inappropriate/personal question , you essentially have three choices: </a:t>
            </a:r>
          </a:p>
          <a:p>
            <a:endParaRPr lang="en-US" baseline="0" dirty="0" smtClean="0"/>
          </a:p>
          <a:p>
            <a:pPr marL="171450" indent="-171450">
              <a:buFont typeface="Arial" panose="020B0604020202020204" pitchFamily="34" charset="0"/>
              <a:buChar char="•"/>
            </a:pPr>
            <a:r>
              <a:rPr lang="en-US" baseline="0" dirty="0" smtClean="0"/>
              <a:t>Answer the question, assuming you don’t mind sharing the information. </a:t>
            </a:r>
          </a:p>
          <a:p>
            <a:pPr marL="171450" indent="-171450">
              <a:buFont typeface="Arial" panose="020B0604020202020204" pitchFamily="34" charset="0"/>
              <a:buChar char="•"/>
            </a:pPr>
            <a:r>
              <a:rPr lang="en-US" baseline="0" dirty="0" smtClean="0"/>
              <a:t>Refuse to answer the question, knowing that you may risk appearing uncooperative or confrontational. </a:t>
            </a:r>
          </a:p>
          <a:p>
            <a:pPr marL="171450" indent="-171450">
              <a:buFont typeface="Arial" panose="020B0604020202020204" pitchFamily="34" charset="0"/>
              <a:buChar char="•"/>
            </a:pPr>
            <a:r>
              <a:rPr lang="en-US" baseline="0" dirty="0" smtClean="0"/>
              <a:t>Answer the underlying job related question;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Example</a:t>
            </a:r>
          </a:p>
          <a:p>
            <a:pPr marL="171450" indent="-171450">
              <a:buFont typeface="Arial" panose="020B0604020202020204" pitchFamily="34" charset="0"/>
              <a:buChar char="•"/>
            </a:pPr>
            <a:r>
              <a:rPr lang="en-US" baseline="0" dirty="0" smtClean="0"/>
              <a:t>QUESTION- “Are you planning to have a family?</a:t>
            </a:r>
          </a:p>
          <a:p>
            <a:pPr marL="171450" indent="-171450">
              <a:buFont typeface="Arial" panose="020B0604020202020204" pitchFamily="34" charset="0"/>
              <a:buChar char="•"/>
            </a:pPr>
            <a:r>
              <a:rPr lang="en-US" baseline="0" dirty="0" smtClean="0"/>
              <a:t>INTENT- “Are you willing to travel or relocate?”</a:t>
            </a:r>
          </a:p>
          <a:p>
            <a:pPr marL="171450" indent="-171450">
              <a:buFont typeface="Arial" panose="020B0604020202020204" pitchFamily="34" charset="0"/>
              <a:buChar char="•"/>
            </a:pPr>
            <a:r>
              <a:rPr lang="en-US" baseline="0" dirty="0" smtClean="0"/>
              <a:t>ANSWER- “ I am committed to my career and willing to travel or relocate if needed” </a:t>
            </a:r>
          </a:p>
          <a:p>
            <a:pPr marL="457200" lvl="1" indent="0">
              <a:buFont typeface="Arial" panose="020B0604020202020204" pitchFamily="34" charset="0"/>
              <a:buNone/>
            </a:pPr>
            <a:r>
              <a:rPr lang="en-US" baseline="0" dirty="0" smtClean="0"/>
              <a:t>	OR</a:t>
            </a:r>
          </a:p>
          <a:p>
            <a:pPr marL="457200" lvl="1" indent="0">
              <a:buFont typeface="Arial" panose="020B0604020202020204" pitchFamily="34" charset="0"/>
              <a:buNone/>
            </a:pPr>
            <a:r>
              <a:rPr lang="en-US" baseline="0" dirty="0" smtClean="0"/>
              <a:t>         “ My decision to have a family will not affect me conducting the duties of this position”.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9A370A8-A1E7-40E0-A712-5745C3CCA8D8}" type="slidenum">
              <a:rPr lang="en-US" smtClean="0"/>
              <a:t>19</a:t>
            </a:fld>
            <a:endParaRPr lang="en-US" dirty="0"/>
          </a:p>
        </p:txBody>
      </p:sp>
    </p:spTree>
    <p:extLst>
      <p:ext uri="{BB962C8B-B14F-4D97-AF65-F5344CB8AC3E}">
        <p14:creationId xmlns:p14="http://schemas.microsoft.com/office/powerpoint/2010/main" val="59475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Do me a favor and take a second to think about something: What are you REALLY good at? Can you play an Instrument? Do you make a killer Pasta dish? Maybe you always beat your friends at chess...or dominate in video games.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Whatever </a:t>
            </a:r>
            <a:r>
              <a:rPr lang="en-US" sz="1200" b="0" i="0" u="none" strike="noStrike" kern="1200" baseline="0" dirty="0" smtClean="0">
                <a:solidFill>
                  <a:schemeClr val="tx1"/>
                </a:solidFill>
                <a:latin typeface="+mn-lt"/>
                <a:ea typeface="+mn-ea"/>
                <a:cs typeface="+mn-cs"/>
              </a:rPr>
              <a:t>you’re good at, you most likely got that way because you practiced, you did it over and over again until you gained confidence in yourself. Well, believe it or not, becoming really good in interviews is the same thing. Don’t worry. I’m not saying you have to go on a million interviews before you nail it.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But you have to practice, you have to work on getting to know yourself, and most importantly, you have to be prepared.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You’ve worked hard on your resume, made sure everything was perfect, even printed it on fancy paper. Then you walk into your first interview, hand your resume over to the nice lady behind the desk…and she glances at it, sets it aside, looks at you and says: So, tell me about yourself. What now? How many of you have felt unsure of how to answer these kinds of interview questions</a:t>
            </a:r>
            <a:endParaRPr lang="en-US" baseline="0" dirty="0" smtClean="0"/>
          </a:p>
        </p:txBody>
      </p:sp>
      <p:sp>
        <p:nvSpPr>
          <p:cNvPr id="4" name="Slide Number Placeholder 3"/>
          <p:cNvSpPr>
            <a:spLocks noGrp="1"/>
          </p:cNvSpPr>
          <p:nvPr>
            <p:ph type="sldNum" sz="quarter" idx="10"/>
          </p:nvPr>
        </p:nvSpPr>
        <p:spPr/>
        <p:txBody>
          <a:bodyPr/>
          <a:lstStyle/>
          <a:p>
            <a:fld id="{C9A370A8-A1E7-40E0-A712-5745C3CCA8D8}" type="slidenum">
              <a:rPr lang="en-US" smtClean="0"/>
              <a:t>2</a:t>
            </a:fld>
            <a:endParaRPr lang="en-US" dirty="0"/>
          </a:p>
        </p:txBody>
      </p:sp>
    </p:spTree>
    <p:extLst>
      <p:ext uri="{BB962C8B-B14F-4D97-AF65-F5344CB8AC3E}">
        <p14:creationId xmlns:p14="http://schemas.microsoft.com/office/powerpoint/2010/main" val="3448972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469656">
              <a:defRPr/>
            </a:pPr>
            <a:r>
              <a:rPr lang="en-US" dirty="0" smtClean="0"/>
              <a:t>Someone else got the job you really wanted.  This is disappointing; however,</a:t>
            </a:r>
            <a:r>
              <a:rPr lang="en-US" baseline="0" dirty="0" smtClean="0"/>
              <a:t> </a:t>
            </a:r>
            <a:r>
              <a:rPr lang="en-US" dirty="0" smtClean="0"/>
              <a:t>remember that most people receive more “no”</a:t>
            </a:r>
            <a:r>
              <a:rPr lang="en-US" baseline="0" dirty="0" smtClean="0"/>
              <a:t> responses than “yes” responses when seeking a job.  </a:t>
            </a:r>
          </a:p>
          <a:p>
            <a:pPr defTabSz="469656">
              <a:defRPr/>
            </a:pPr>
            <a:endParaRPr lang="en-US" baseline="0" dirty="0" smtClean="0"/>
          </a:p>
          <a:p>
            <a:r>
              <a:rPr lang="en-US" sz="1200" b="0" i="0" u="none" strike="noStrike" kern="1200" baseline="0" dirty="0" smtClean="0">
                <a:solidFill>
                  <a:schemeClr val="tx1"/>
                </a:solidFill>
                <a:latin typeface="+mn-lt"/>
                <a:ea typeface="+mn-ea"/>
                <a:cs typeface="+mn-cs"/>
              </a:rPr>
              <a:t>There will be times when you feel like you did everything right and still don’t get a job offer. It could be because you simply weren’t</a:t>
            </a:r>
          </a:p>
          <a:p>
            <a:r>
              <a:rPr lang="en-US" sz="1200" b="0" i="0" u="none" strike="noStrike" kern="1200" baseline="0" dirty="0" smtClean="0">
                <a:solidFill>
                  <a:schemeClr val="tx1"/>
                </a:solidFill>
                <a:latin typeface="+mn-lt"/>
                <a:ea typeface="+mn-ea"/>
                <a:cs typeface="+mn-cs"/>
              </a:rPr>
              <a:t>qualified enough, or another candidate had more experience—things completely out of your control. But according to Forbes, hiring managers say these are the most common ways job hunters shoot themselves in the foot.</a:t>
            </a:r>
            <a:endParaRPr lang="en-US" baseline="0" dirty="0" smtClean="0"/>
          </a:p>
          <a:p>
            <a:pPr>
              <a:spcAft>
                <a:spcPts val="616"/>
              </a:spcAft>
            </a:pPr>
            <a:endParaRPr lang="en-US" dirty="0" smtClean="0"/>
          </a:p>
          <a:p>
            <a:pPr>
              <a:spcAft>
                <a:spcPts val="616"/>
              </a:spcAft>
            </a:pPr>
            <a:r>
              <a:rPr lang="en-US" dirty="0" smtClean="0"/>
              <a:t>1. Lack </a:t>
            </a:r>
            <a:r>
              <a:rPr lang="en-US" dirty="0"/>
              <a:t>of clear career goals and purposes.</a:t>
            </a:r>
            <a:r>
              <a:rPr lang="en-US" dirty="0">
                <a:solidFill>
                  <a:schemeClr val="accent5">
                    <a:lumMod val="60000"/>
                    <a:lumOff val="40000"/>
                  </a:schemeClr>
                </a:solidFill>
              </a:rPr>
              <a:t> </a:t>
            </a:r>
            <a:r>
              <a:rPr lang="en-US" dirty="0"/>
              <a:t>Or maybe you have chosen the wrong goal.</a:t>
            </a:r>
          </a:p>
          <a:p>
            <a:pPr>
              <a:spcAft>
                <a:spcPts val="616"/>
              </a:spcAft>
            </a:pPr>
            <a:r>
              <a:rPr lang="en-US" dirty="0" smtClean="0"/>
              <a:t>2. Inability </a:t>
            </a:r>
            <a:r>
              <a:rPr lang="en-US" dirty="0"/>
              <a:t>to express information clearly </a:t>
            </a:r>
          </a:p>
          <a:p>
            <a:pPr>
              <a:spcAft>
                <a:spcPts val="616"/>
              </a:spcAft>
            </a:pPr>
            <a:r>
              <a:rPr lang="en-US" dirty="0" smtClean="0"/>
              <a:t>3. Failure </a:t>
            </a:r>
            <a:r>
              <a:rPr lang="en-US" dirty="0"/>
              <a:t>to look interviewer in the eye; no confidence or poise</a:t>
            </a:r>
          </a:p>
          <a:p>
            <a:pPr>
              <a:spcAft>
                <a:spcPts val="616"/>
              </a:spcAft>
            </a:pPr>
            <a:r>
              <a:rPr lang="en-US" dirty="0" smtClean="0"/>
              <a:t>4. Poor </a:t>
            </a:r>
            <a:r>
              <a:rPr lang="en-US" dirty="0"/>
              <a:t>personal appearance</a:t>
            </a:r>
          </a:p>
          <a:p>
            <a:pPr>
              <a:spcAft>
                <a:spcPts val="616"/>
              </a:spcAft>
            </a:pPr>
            <a:r>
              <a:rPr lang="en-US" dirty="0" smtClean="0"/>
              <a:t>5. Asking </a:t>
            </a:r>
            <a:r>
              <a:rPr lang="en-US" dirty="0"/>
              <a:t>uninformed questions about the job or company</a:t>
            </a:r>
          </a:p>
          <a:p>
            <a:pPr>
              <a:spcAft>
                <a:spcPts val="616"/>
              </a:spcAft>
            </a:pPr>
            <a:r>
              <a:rPr lang="en-US" dirty="0" smtClean="0"/>
              <a:t>6. Unwilling </a:t>
            </a:r>
            <a:r>
              <a:rPr lang="en-US" dirty="0"/>
              <a:t>to start at the bottom</a:t>
            </a:r>
          </a:p>
          <a:p>
            <a:pPr>
              <a:spcAft>
                <a:spcPts val="616"/>
              </a:spcAft>
            </a:pPr>
            <a:r>
              <a:rPr lang="en-US" dirty="0" smtClean="0"/>
              <a:t>7. Sloppy </a:t>
            </a:r>
            <a:r>
              <a:rPr lang="en-US" dirty="0"/>
              <a:t>application form</a:t>
            </a:r>
          </a:p>
          <a:p>
            <a:pPr>
              <a:spcAft>
                <a:spcPts val="616"/>
              </a:spcAft>
            </a:pPr>
            <a:r>
              <a:rPr lang="en-US" dirty="0" smtClean="0"/>
              <a:t>8. Arriving </a:t>
            </a:r>
            <a:r>
              <a:rPr lang="en-US" dirty="0"/>
              <a:t>late for the </a:t>
            </a:r>
            <a:r>
              <a:rPr lang="en-US" dirty="0" smtClean="0"/>
              <a:t>interview</a:t>
            </a:r>
          </a:p>
          <a:p>
            <a:pPr>
              <a:spcAft>
                <a:spcPts val="616"/>
              </a:spcAft>
            </a:pPr>
            <a:endParaRPr lang="en-US" dirty="0" smtClean="0"/>
          </a:p>
          <a:p>
            <a:pPr>
              <a:spcAft>
                <a:spcPts val="616"/>
              </a:spcAft>
            </a:pPr>
            <a:r>
              <a:rPr lang="en-US" dirty="0" smtClean="0"/>
              <a:t>A few additional talking points…..  (not listed on the slide)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Not hearing from you makes the interviewer think you’re not interested.</a:t>
            </a:r>
          </a:p>
          <a:p>
            <a:r>
              <a:rPr lang="en-US" sz="1200" b="0" i="0" u="none" strike="noStrike" kern="1200" baseline="0" dirty="0" smtClean="0">
                <a:solidFill>
                  <a:schemeClr val="tx1"/>
                </a:solidFill>
                <a:latin typeface="+mn-lt"/>
                <a:ea typeface="+mn-ea"/>
                <a:cs typeface="+mn-cs"/>
              </a:rPr>
              <a:t>2. Again, back to research: If you don’t know anything about the company, it shows.</a:t>
            </a:r>
          </a:p>
          <a:p>
            <a:r>
              <a:rPr lang="en-US" sz="1200" b="0" i="0" u="none" strike="noStrike" kern="1200" baseline="0" dirty="0" smtClean="0">
                <a:solidFill>
                  <a:schemeClr val="tx1"/>
                </a:solidFill>
                <a:latin typeface="+mn-lt"/>
                <a:ea typeface="+mn-ea"/>
                <a:cs typeface="+mn-cs"/>
              </a:rPr>
              <a:t>3. If you are too focused on moving up and not interested in the job at hand, it could mean you won’t be satisfied with the entry level position.</a:t>
            </a:r>
          </a:p>
          <a:p>
            <a:r>
              <a:rPr lang="en-US" sz="1200" b="0" i="0" u="none" strike="noStrike" kern="1200" baseline="0" dirty="0" smtClean="0">
                <a:solidFill>
                  <a:schemeClr val="tx1"/>
                </a:solidFill>
                <a:latin typeface="+mn-lt"/>
                <a:ea typeface="+mn-ea"/>
                <a:cs typeface="+mn-cs"/>
              </a:rPr>
              <a:t>4. Even if you’ve been laid off, or had to quit because of a family member’s illness, don’t act like only bad things happen to you. Being too</a:t>
            </a:r>
          </a:p>
          <a:p>
            <a:r>
              <a:rPr lang="en-US" sz="1200" b="0" i="0" u="none" strike="noStrike" kern="1200" baseline="0" dirty="0" smtClean="0">
                <a:solidFill>
                  <a:schemeClr val="tx1"/>
                </a:solidFill>
                <a:latin typeface="+mn-lt"/>
                <a:ea typeface="+mn-ea"/>
                <a:cs typeface="+mn-cs"/>
              </a:rPr>
              <a:t>negative is a big turn off.</a:t>
            </a:r>
          </a:p>
          <a:p>
            <a:r>
              <a:rPr lang="en-US" sz="1200" b="0" i="0" u="none" strike="noStrike" kern="1200" baseline="0" dirty="0" smtClean="0">
                <a:solidFill>
                  <a:schemeClr val="tx1"/>
                </a:solidFill>
                <a:latin typeface="+mn-lt"/>
                <a:ea typeface="+mn-ea"/>
                <a:cs typeface="+mn-cs"/>
              </a:rPr>
              <a:t>5. Body language...we already talked about “walking the walk.”</a:t>
            </a:r>
          </a:p>
          <a:p>
            <a:r>
              <a:rPr lang="en-US" sz="1200" b="0" i="0" u="none" strike="noStrike" kern="1200" baseline="0" dirty="0" smtClean="0">
                <a:solidFill>
                  <a:schemeClr val="tx1"/>
                </a:solidFill>
                <a:latin typeface="+mn-lt"/>
                <a:ea typeface="+mn-ea"/>
                <a:cs typeface="+mn-cs"/>
              </a:rPr>
              <a:t>6. Even if you’ve had bad experiences with past co-workers, don’t complain about them in the interview. Could make it seem like you’re hard to work with.</a:t>
            </a:r>
          </a:p>
          <a:p>
            <a:r>
              <a:rPr lang="en-US" sz="1200" b="0" i="0" u="none" strike="noStrike" kern="1200" baseline="0" dirty="0" smtClean="0">
                <a:solidFill>
                  <a:schemeClr val="tx1"/>
                </a:solidFill>
                <a:latin typeface="+mn-lt"/>
                <a:ea typeface="+mn-ea"/>
                <a:cs typeface="+mn-cs"/>
              </a:rPr>
              <a:t>7. Be confident in your abilities and your work. Interviewers like people who know their worth.</a:t>
            </a:r>
            <a:endParaRPr lang="en-US" dirty="0"/>
          </a:p>
          <a:p>
            <a:pPr defTabSz="46965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B73916D-0CEB-7347-ADE2-E46A4F4B1F7A}" type="slidenum">
              <a:rPr lang="en-US" smtClean="0"/>
              <a:t>20</a:t>
            </a:fld>
            <a:endParaRPr lang="en-US" dirty="0"/>
          </a:p>
        </p:txBody>
      </p:sp>
    </p:spTree>
    <p:extLst>
      <p:ext uri="{BB962C8B-B14F-4D97-AF65-F5344CB8AC3E}">
        <p14:creationId xmlns:p14="http://schemas.microsoft.com/office/powerpoint/2010/main" val="139627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9A370A8-A1E7-40E0-A712-5745C3CCA8D8}" type="slidenum">
              <a:rPr lang="en-US" smtClean="0"/>
              <a:t>3</a:t>
            </a:fld>
            <a:endParaRPr lang="en-US" dirty="0"/>
          </a:p>
        </p:txBody>
      </p:sp>
    </p:spTree>
    <p:extLst>
      <p:ext uri="{BB962C8B-B14F-4D97-AF65-F5344CB8AC3E}">
        <p14:creationId xmlns:p14="http://schemas.microsoft.com/office/powerpoint/2010/main" val="122856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with discussing what an interview is.  </a:t>
            </a:r>
          </a:p>
          <a:p>
            <a:endParaRPr lang="en-US" dirty="0" smtClean="0"/>
          </a:p>
          <a:p>
            <a:r>
              <a:rPr lang="en-US" dirty="0" smtClean="0"/>
              <a:t>An Interview provides a chance</a:t>
            </a:r>
            <a:r>
              <a:rPr lang="en-US" baseline="0" dirty="0" smtClean="0"/>
              <a:t> for the potential employer to learn more about you, and for you to learn more about an employer.  It’s simply a conversation between two parties.  </a:t>
            </a:r>
          </a:p>
          <a:p>
            <a:endParaRPr lang="en-US" baseline="0" dirty="0" smtClean="0"/>
          </a:p>
          <a:p>
            <a:r>
              <a:rPr lang="en-US" baseline="0" dirty="0" smtClean="0"/>
              <a:t>Although the interview may be a stressful experience, consider it a form of recognition an opportunity to gain something valuable without risking anything but time.   </a:t>
            </a:r>
            <a:r>
              <a:rPr lang="en-US" sz="1200" b="0" i="0" u="none" strike="noStrike" kern="1200" baseline="0" dirty="0" smtClean="0">
                <a:solidFill>
                  <a:schemeClr val="tx1"/>
                </a:solidFill>
                <a:latin typeface="+mn-lt"/>
                <a:ea typeface="+mn-ea"/>
                <a:cs typeface="+mn-cs"/>
              </a:rPr>
              <a:t>The can also be viewed as your audition...your tryout...your time to shine. Always keep the old adage in mind: You never get a second chance to make a first impression. That’s why it’s so critical that you prepare before the interview.</a:t>
            </a:r>
            <a:endParaRPr lang="en-US" baseline="0" dirty="0" smtClean="0"/>
          </a:p>
          <a:p>
            <a:endParaRPr lang="en-US" baseline="0" dirty="0" smtClean="0"/>
          </a:p>
          <a:p>
            <a:r>
              <a:rPr lang="en-US" baseline="0" dirty="0" smtClean="0"/>
              <a:t>At this point the employer has reviewed your resume and is familiar with your qualifications.  Employers are looking more at your  “soft skills” such as interpersonal skills, teamwork, and professionalism.  The interview allows you to showcase your communication skills by articulating the qualifications that you think make you the best candidate (Action hero) for the position and company.  </a:t>
            </a:r>
          </a:p>
          <a:p>
            <a:endParaRPr lang="en-US" baseline="0" dirty="0" smtClean="0"/>
          </a:p>
          <a:p>
            <a:r>
              <a:rPr lang="en-US" baseline="0" dirty="0" smtClean="0"/>
              <a:t>Remember Employers are looking for a good fit- someone who has the right background and personality to blend in well with the company.  Attitude and personality are just as important as qualifications.  Be yourself, but be your “super” self.  Preparation is the best, next step.     </a:t>
            </a:r>
          </a:p>
        </p:txBody>
      </p:sp>
      <p:sp>
        <p:nvSpPr>
          <p:cNvPr id="4" name="Slide Number Placeholder 3"/>
          <p:cNvSpPr>
            <a:spLocks noGrp="1"/>
          </p:cNvSpPr>
          <p:nvPr>
            <p:ph type="sldNum" sz="quarter" idx="10"/>
          </p:nvPr>
        </p:nvSpPr>
        <p:spPr/>
        <p:txBody>
          <a:bodyPr/>
          <a:lstStyle/>
          <a:p>
            <a:fld id="{C9A370A8-A1E7-40E0-A712-5745C3CCA8D8}" type="slidenum">
              <a:rPr lang="en-US" smtClean="0"/>
              <a:t>4</a:t>
            </a:fld>
            <a:endParaRPr lang="en-US" dirty="0"/>
          </a:p>
        </p:txBody>
      </p:sp>
    </p:spTree>
    <p:extLst>
      <p:ext uri="{BB962C8B-B14F-4D97-AF65-F5344CB8AC3E}">
        <p14:creationId xmlns:p14="http://schemas.microsoft.com/office/powerpoint/2010/main" val="296600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Before the interview, preparing (or “prepping”) for the interview</a:t>
            </a:r>
            <a:r>
              <a:rPr lang="en-US" baseline="0" dirty="0" smtClean="0"/>
              <a:t> is just as important as the interview itself, and will help you feel relaxed and more confident during the actual interview. </a:t>
            </a:r>
          </a:p>
          <a:p>
            <a:endParaRPr lang="en-US" baseline="0" dirty="0" smtClean="0"/>
          </a:p>
          <a:p>
            <a:r>
              <a:rPr lang="en-US" baseline="0" dirty="0" smtClean="0"/>
              <a:t>There are some things that you can do to prepare…</a:t>
            </a:r>
          </a:p>
          <a:p>
            <a:endParaRPr lang="en-US" baseline="0" dirty="0" smtClean="0"/>
          </a:p>
          <a:p>
            <a:r>
              <a:rPr lang="en-US" baseline="0" dirty="0" smtClean="0"/>
              <a:t>One Suggestion is to prepare a job search kit.  Collect a folder of things that may be needed. This is where a personal portfolio could come in very handy. Include the following:</a:t>
            </a:r>
          </a:p>
          <a:p>
            <a:endParaRPr lang="en-US" baseline="0" dirty="0" smtClean="0"/>
          </a:p>
          <a:p>
            <a:r>
              <a:rPr lang="en-US" baseline="0" dirty="0" smtClean="0"/>
              <a:t>Birth certificate</a:t>
            </a:r>
          </a:p>
          <a:p>
            <a:r>
              <a:rPr lang="en-US" baseline="0" dirty="0" smtClean="0"/>
              <a:t>Social Security Card</a:t>
            </a:r>
          </a:p>
          <a:p>
            <a:r>
              <a:rPr lang="en-US" baseline="0" dirty="0" smtClean="0"/>
              <a:t>Work Permit (if applicable)</a:t>
            </a:r>
          </a:p>
          <a:p>
            <a:r>
              <a:rPr lang="en-US" baseline="0" dirty="0" smtClean="0"/>
              <a:t>Driver’s License</a:t>
            </a:r>
          </a:p>
          <a:p>
            <a:r>
              <a:rPr lang="en-US" baseline="0" dirty="0" smtClean="0"/>
              <a:t>Several Copies of your resume</a:t>
            </a:r>
          </a:p>
          <a:p>
            <a:r>
              <a:rPr lang="en-US" baseline="0" dirty="0" smtClean="0"/>
              <a:t>A copy of the job application (Why is this important?)</a:t>
            </a:r>
          </a:p>
          <a:p>
            <a:r>
              <a:rPr lang="en-US" baseline="0" dirty="0" smtClean="0"/>
              <a:t>Letters of recommendation and/or references</a:t>
            </a:r>
          </a:p>
          <a:p>
            <a:r>
              <a:rPr lang="en-US" baseline="0" dirty="0" smtClean="0"/>
              <a:t>Samples of Portfolio of Work (if applicable)</a:t>
            </a:r>
          </a:p>
          <a:p>
            <a:r>
              <a:rPr lang="en-US" baseline="0" dirty="0" smtClean="0"/>
              <a:t>A black pen (in case forms need to be completed or a test is given)</a:t>
            </a:r>
          </a:p>
          <a:p>
            <a:r>
              <a:rPr lang="en-US" baseline="0" dirty="0" smtClean="0"/>
              <a:t>Paper to take notes</a:t>
            </a:r>
          </a:p>
          <a:p>
            <a:endParaRPr lang="en-US" baseline="0" dirty="0" smtClean="0"/>
          </a:p>
          <a:p>
            <a:r>
              <a:rPr lang="en-US" baseline="0" dirty="0" smtClean="0"/>
              <a:t>“Consider this your career Portfolio”</a:t>
            </a:r>
          </a:p>
          <a:p>
            <a:endParaRPr lang="en-US" baseline="0" dirty="0" smtClean="0"/>
          </a:p>
          <a:p>
            <a:r>
              <a:rPr lang="en-US" baseline="0" dirty="0" smtClean="0"/>
              <a:t>You also need to know yourself--- Who are you?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B73916D-0CEB-7347-ADE2-E46A4F4B1F7A}" type="slidenum">
              <a:rPr lang="en-US" smtClean="0"/>
              <a:t>5</a:t>
            </a:fld>
            <a:endParaRPr lang="en-US" dirty="0"/>
          </a:p>
        </p:txBody>
      </p:sp>
    </p:spTree>
    <p:extLst>
      <p:ext uri="{BB962C8B-B14F-4D97-AF65-F5344CB8AC3E}">
        <p14:creationId xmlns:p14="http://schemas.microsoft.com/office/powerpoint/2010/main" val="274157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How well do you know YOU? Selling yourself can be tough, but a good way of thinking about it is: If you were a product, what would be your top selling points?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if you were a Honda, your top selling point might be safety. With that in mind, if you are good at fixing things  what would be your</a:t>
            </a:r>
          </a:p>
          <a:p>
            <a:r>
              <a:rPr lang="en-US" sz="1200" b="0" i="0" u="none" strike="noStrike" kern="1200" baseline="0" dirty="0" smtClean="0">
                <a:solidFill>
                  <a:schemeClr val="tx1"/>
                </a:solidFill>
                <a:latin typeface="+mn-lt"/>
                <a:ea typeface="+mn-ea"/>
                <a:cs typeface="+mn-cs"/>
              </a:rPr>
              <a:t>selling points?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Example: your biggest selling point might be that you’re extremely detailed oriented.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Write down your qualifications; list your skills and personal attributes. Then, try to match your skills and attributes to the position. This will help you determine if you’re a good fit for the job, and it’ll be easier for you to sell yourself during the interview. Also, make sure you rehearse talking about your skills and attributes out loud. The more you practice, the more comfortable you’ll become tooting your own horn.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9A370A8-A1E7-40E0-A712-5745C3CCA8D8}" type="slidenum">
              <a:rPr lang="en-US" smtClean="0"/>
              <a:t>6</a:t>
            </a:fld>
            <a:endParaRPr lang="en-US" dirty="0"/>
          </a:p>
        </p:txBody>
      </p:sp>
    </p:spTree>
    <p:extLst>
      <p:ext uri="{BB962C8B-B14F-4D97-AF65-F5344CB8AC3E}">
        <p14:creationId xmlns:p14="http://schemas.microsoft.com/office/powerpoint/2010/main" val="206121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Just think, the more knowledge you have about the company and the position you’re applying for, the more you’ll impress your</a:t>
            </a:r>
          </a:p>
          <a:p>
            <a:r>
              <a:rPr lang="en-US" sz="1200" b="0" i="0" u="none" strike="noStrike" kern="1200" baseline="0" dirty="0" smtClean="0">
                <a:solidFill>
                  <a:schemeClr val="tx1"/>
                </a:solidFill>
                <a:latin typeface="+mn-lt"/>
                <a:ea typeface="+mn-ea"/>
                <a:cs typeface="+mn-cs"/>
              </a:rPr>
              <a:t>potential employer. The trick is to research, research, and research.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Start with the easiest source for information and read through the company’s website. That’s the best place to start...but what other ways can you research a company?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Check out the company’s Twitter feed and Facebook page. If you know who you’re going to be interviewing with, look them up on LinkedIn.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Of course, you can find great information off line, too. Go to the library and research any industry publications you can find.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Take what you learn and prepare questions you can ask during the interview. It shows you’ve done your homework and you’re serious about wanting to work for the company.</a:t>
            </a:r>
            <a:endParaRPr lang="en-US" sz="1200" b="1"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A370A8-A1E7-40E0-A712-5745C3CCA8D8}" type="slidenum">
              <a:rPr lang="en-US" smtClean="0"/>
              <a:t>7</a:t>
            </a:fld>
            <a:endParaRPr lang="en-US" dirty="0"/>
          </a:p>
        </p:txBody>
      </p:sp>
    </p:spTree>
    <p:extLst>
      <p:ext uri="{BB962C8B-B14F-4D97-AF65-F5344CB8AC3E}">
        <p14:creationId xmlns:p14="http://schemas.microsoft.com/office/powerpoint/2010/main" val="938570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Dress</a:t>
            </a:r>
            <a:r>
              <a:rPr lang="en-US" baseline="0" dirty="0" smtClean="0"/>
              <a:t> for Success</a:t>
            </a:r>
            <a:endParaRPr lang="en-US" dirty="0" smtClean="0"/>
          </a:p>
          <a:p>
            <a:endParaRPr lang="en-US" dirty="0" smtClean="0"/>
          </a:p>
          <a:p>
            <a:r>
              <a:rPr lang="en-US" dirty="0" smtClean="0"/>
              <a:t>Most experts</a:t>
            </a:r>
            <a:r>
              <a:rPr lang="en-US" baseline="0" dirty="0" smtClean="0"/>
              <a:t> agree that 80 percent of an interviewer’s opinion of a candidate is based solely on his or her first impression.  We all know that first impressions are lasting ones.  </a:t>
            </a:r>
          </a:p>
          <a:p>
            <a:endParaRPr lang="en-US" baseline="0" dirty="0" smtClean="0"/>
          </a:p>
          <a:p>
            <a:r>
              <a:rPr lang="en-US" sz="1200" b="0" i="0" u="none" strike="noStrike" kern="1200" baseline="0" dirty="0" smtClean="0">
                <a:solidFill>
                  <a:schemeClr val="tx1"/>
                </a:solidFill>
                <a:latin typeface="+mn-lt"/>
                <a:ea typeface="+mn-ea"/>
                <a:cs typeface="+mn-cs"/>
              </a:rPr>
              <a:t>Being prepared also applies to your appearance. It’s important that you present yourself as a professional and know what you’re going to wear days before the interview.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Keep in mind- dress for the industry that you are applying for. If you are applying for a construction position you may not feel comfortable showing up in a 3 piece suit. </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9A370A8-A1E7-40E0-A712-5745C3CCA8D8}" type="slidenum">
              <a:rPr lang="en-US" smtClean="0"/>
              <a:t>8</a:t>
            </a:fld>
            <a:endParaRPr lang="en-US" dirty="0"/>
          </a:p>
        </p:txBody>
      </p:sp>
    </p:spTree>
    <p:extLst>
      <p:ext uri="{BB962C8B-B14F-4D97-AF65-F5344CB8AC3E}">
        <p14:creationId xmlns:p14="http://schemas.microsoft.com/office/powerpoint/2010/main" val="44101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Guys, a sharp suit is a must for any job seeker. Make sure it fits properly—borrowing your brother’s suit is probably not the best option. Polish your shoes and depending on where you’re interviewing, putting on a tie is a nice touch.</a:t>
            </a:r>
            <a:endParaRPr lang="en-US" u="none" baseline="0" dirty="0" smtClean="0"/>
          </a:p>
        </p:txBody>
      </p:sp>
      <p:sp>
        <p:nvSpPr>
          <p:cNvPr id="4" name="Slide Number Placeholder 3"/>
          <p:cNvSpPr>
            <a:spLocks noGrp="1"/>
          </p:cNvSpPr>
          <p:nvPr>
            <p:ph type="sldNum" sz="quarter" idx="10"/>
          </p:nvPr>
        </p:nvSpPr>
        <p:spPr/>
        <p:txBody>
          <a:bodyPr/>
          <a:lstStyle/>
          <a:p>
            <a:fld id="{C9A370A8-A1E7-40E0-A712-5745C3CCA8D8}" type="slidenum">
              <a:rPr lang="en-US" smtClean="0"/>
              <a:t>9</a:t>
            </a:fld>
            <a:endParaRPr lang="en-US" dirty="0"/>
          </a:p>
        </p:txBody>
      </p:sp>
    </p:spTree>
    <p:extLst>
      <p:ext uri="{BB962C8B-B14F-4D97-AF65-F5344CB8AC3E}">
        <p14:creationId xmlns:p14="http://schemas.microsoft.com/office/powerpoint/2010/main" val="2716981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81428CC-6B2A-4C73-8D7F-DB3D3DB25340}" type="datetimeFigureOut">
              <a:rPr lang="en-US" smtClean="0"/>
              <a:pPr/>
              <a:t>11/30/2015</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101C769-3AC9-42F4-A367-65A85DB8CAE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1428CC-6B2A-4C73-8D7F-DB3D3DB25340}" type="datetimeFigureOut">
              <a:rPr lang="en-US" smtClean="0"/>
              <a:pPr/>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1C769-3AC9-42F4-A367-65A85DB8CAE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1428CC-6B2A-4C73-8D7F-DB3D3DB25340}" type="datetimeFigureOut">
              <a:rPr lang="en-US" smtClean="0"/>
              <a:pPr/>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1C769-3AC9-42F4-A367-65A85DB8CAE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1428CC-6B2A-4C73-8D7F-DB3D3DB25340}" type="datetimeFigureOut">
              <a:rPr lang="en-US" smtClean="0"/>
              <a:pPr/>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1C769-3AC9-42F4-A367-65A85DB8CAE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1428CC-6B2A-4C73-8D7F-DB3D3DB25340}" type="datetimeFigureOut">
              <a:rPr lang="en-US" smtClean="0"/>
              <a:pPr/>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01C769-3AC9-42F4-A367-65A85DB8CAE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81428CC-6B2A-4C73-8D7F-DB3D3DB25340}" type="datetimeFigureOut">
              <a:rPr lang="en-US" smtClean="0"/>
              <a:pPr/>
              <a:t>11/30/2015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01C769-3AC9-42F4-A367-65A85DB8CAEF}" type="slidenum">
              <a:rPr lang="en-US" smtClean="0"/>
              <a:pPr/>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81428CC-6B2A-4C73-8D7F-DB3D3DB25340}" type="datetimeFigureOut">
              <a:rPr lang="en-US" smtClean="0"/>
              <a:pPr/>
              <a:t>11/30/2015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01C769-3AC9-42F4-A367-65A85DB8CAEF}" type="slidenum">
              <a:rPr lang="en-US" smtClean="0"/>
              <a:pPr/>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1428CC-6B2A-4C73-8D7F-DB3D3DB25340}" type="datetimeFigureOut">
              <a:rPr lang="en-US" smtClean="0"/>
              <a:pPr/>
              <a:t>11/30/2015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01C769-3AC9-42F4-A367-65A85DB8CAE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428CC-6B2A-4C73-8D7F-DB3D3DB25340}" type="datetimeFigureOut">
              <a:rPr lang="en-US" smtClean="0"/>
              <a:pPr/>
              <a:t>11/30/2015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01C769-3AC9-42F4-A367-65A85DB8CAE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A81428CC-6B2A-4C73-8D7F-DB3D3DB25340}" type="datetimeFigureOut">
              <a:rPr lang="en-US" smtClean="0"/>
              <a:pPr/>
              <a:t>11/30/2015</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A101C769-3AC9-42F4-A367-65A85DB8CAE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A81428CC-6B2A-4C73-8D7F-DB3D3DB25340}" type="datetimeFigureOut">
              <a:rPr lang="en-US" smtClean="0"/>
              <a:pPr/>
              <a:t>11/30/2015</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A101C769-3AC9-42F4-A367-65A85DB8CAE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81428CC-6B2A-4C73-8D7F-DB3D3DB25340}" type="datetimeFigureOut">
              <a:rPr lang="en-US" smtClean="0"/>
              <a:pPr/>
              <a:t>11/30/2015</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101C769-3AC9-42F4-A367-65A85DB8CAE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IMPORTANT—FYI!!</a:t>
            </a:r>
            <a:endParaRPr lang="en-US" dirty="0"/>
          </a:p>
        </p:txBody>
      </p:sp>
      <p:sp>
        <p:nvSpPr>
          <p:cNvPr id="3" name="Content Placeholder 2"/>
          <p:cNvSpPr>
            <a:spLocks noGrp="1"/>
          </p:cNvSpPr>
          <p:nvPr>
            <p:ph idx="1"/>
          </p:nvPr>
        </p:nvSpPr>
        <p:spPr/>
        <p:txBody>
          <a:bodyPr/>
          <a:lstStyle/>
          <a:p>
            <a:r>
              <a:rPr lang="en-US" dirty="0" smtClean="0"/>
              <a:t>Read the speaker notes—almost every slide has them and they contain TONS of info</a:t>
            </a:r>
          </a:p>
          <a:p>
            <a:pPr lvl="1"/>
            <a:r>
              <a:rPr lang="en-US" dirty="0" smtClean="0"/>
              <a:t>Not sure what a speaker note is?  Hover at the bottom of the page and a double line should show up…or come to B116 for help.</a:t>
            </a:r>
          </a:p>
          <a:p>
            <a:pPr marL="365760" lvl="1" indent="0">
              <a:buNone/>
            </a:pPr>
            <a:endParaRPr lang="en-US" dirty="0" smtClean="0"/>
          </a:p>
          <a:p>
            <a:r>
              <a:rPr lang="en-US" dirty="0" smtClean="0"/>
              <a:t>Feel free to save a copy of this to your own computer or USB drive</a:t>
            </a:r>
            <a:endParaRPr lang="en-US" dirty="0"/>
          </a:p>
        </p:txBody>
      </p:sp>
    </p:spTree>
    <p:extLst>
      <p:ext uri="{BB962C8B-B14F-4D97-AF65-F5344CB8AC3E}">
        <p14:creationId xmlns:p14="http://schemas.microsoft.com/office/powerpoint/2010/main" val="3692401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latin typeface="Government Agent BB" panose="02000506040000020004" pitchFamily="2" charset="0"/>
              </a:rPr>
              <a:t>How to Create Presence</a:t>
            </a:r>
            <a:endParaRPr lang="en-US" dirty="0">
              <a:solidFill>
                <a:schemeClr val="tx2"/>
              </a:solidFill>
              <a:effectLst>
                <a:outerShdw blurRad="38100" dist="38100" dir="2700000" algn="tl">
                  <a:srgbClr val="000000">
                    <a:alpha val="43137"/>
                  </a:srgbClr>
                </a:outerShdw>
              </a:effectLst>
              <a:latin typeface="Government Agent BB" panose="02000506040000020004" pitchFamily="2" charset="0"/>
            </a:endParaRPr>
          </a:p>
        </p:txBody>
      </p:sp>
      <p:sp>
        <p:nvSpPr>
          <p:cNvPr id="4" name="Text Placeholder 3"/>
          <p:cNvSpPr>
            <a:spLocks noGrp="1"/>
          </p:cNvSpPr>
          <p:nvPr>
            <p:ph type="body" idx="1"/>
          </p:nvPr>
        </p:nvSpPr>
        <p:spPr>
          <a:xfrm>
            <a:off x="1557869" y="1752601"/>
            <a:ext cx="2939521" cy="820208"/>
          </a:xfrm>
        </p:spPr>
        <p:txBody>
          <a:bodyPr/>
          <a:lstStyle/>
          <a:p>
            <a:r>
              <a:rPr lang="en-US" dirty="0" smtClean="0"/>
              <a:t>General Business Attire for Women</a:t>
            </a:r>
            <a:endParaRPr lang="en-US" dirty="0"/>
          </a:p>
        </p:txBody>
      </p:sp>
      <p:sp>
        <p:nvSpPr>
          <p:cNvPr id="6" name="Content Placeholder 5"/>
          <p:cNvSpPr>
            <a:spLocks noGrp="1"/>
          </p:cNvSpPr>
          <p:nvPr>
            <p:ph sz="quarter" idx="13"/>
          </p:nvPr>
        </p:nvSpPr>
        <p:spPr>
          <a:xfrm>
            <a:off x="1298448" y="2574657"/>
            <a:ext cx="3227832" cy="2779776"/>
          </a:xfrm>
        </p:spPr>
        <p:txBody>
          <a:bodyPr>
            <a:noAutofit/>
          </a:bodyPr>
          <a:lstStyle/>
          <a:p>
            <a:pPr>
              <a:buFont typeface="Wingdings" panose="05000000000000000000" pitchFamily="2" charset="2"/>
              <a:buChar char="q"/>
            </a:pPr>
            <a:r>
              <a:rPr lang="en-US" sz="1800" dirty="0">
                <a:latin typeface="Franklin Gothic Medium Cond" panose="020B0606030402020204" pitchFamily="34" charset="0"/>
              </a:rPr>
              <a:t>A two-piece, conservative pant or </a:t>
            </a:r>
            <a:r>
              <a:rPr lang="en-US" sz="1800" dirty="0" smtClean="0">
                <a:latin typeface="Franklin Gothic Medium Cond" panose="020B0606030402020204" pitchFamily="34" charset="0"/>
              </a:rPr>
              <a:t>skirt </a:t>
            </a:r>
            <a:r>
              <a:rPr lang="en-US" sz="1800" dirty="0">
                <a:latin typeface="Franklin Gothic Medium Cond" panose="020B0606030402020204" pitchFamily="34" charset="0"/>
              </a:rPr>
              <a:t>suit in a neutral color- black, gray, navy, or </a:t>
            </a:r>
            <a:r>
              <a:rPr lang="en-US" sz="1800" dirty="0" smtClean="0">
                <a:latin typeface="Franklin Gothic Medium Cond" panose="020B0606030402020204" pitchFamily="34" charset="0"/>
              </a:rPr>
              <a:t>brown</a:t>
            </a:r>
            <a:endParaRPr lang="en-US" sz="1800" dirty="0">
              <a:latin typeface="Franklin Gothic Medium Cond" panose="020B0606030402020204" pitchFamily="34" charset="0"/>
            </a:endParaRPr>
          </a:p>
          <a:p>
            <a:pPr>
              <a:buFont typeface="Wingdings" panose="05000000000000000000" pitchFamily="2" charset="2"/>
              <a:buChar char="q"/>
            </a:pPr>
            <a:r>
              <a:rPr lang="en-US" sz="1800" dirty="0">
                <a:latin typeface="Franklin Gothic Medium Cond" panose="020B0606030402020204" pitchFamily="34" charset="0"/>
              </a:rPr>
              <a:t>Choose a classic cut suit with </a:t>
            </a:r>
            <a:r>
              <a:rPr lang="en-US" sz="1800" dirty="0" smtClean="0">
                <a:latin typeface="Franklin Gothic Medium Cond" panose="020B0606030402020204" pitchFamily="34" charset="0"/>
              </a:rPr>
              <a:t>knee–length skirt</a:t>
            </a:r>
            <a:endParaRPr lang="en-US" sz="1800" dirty="0">
              <a:latin typeface="Franklin Gothic Medium Cond" panose="020B0606030402020204" pitchFamily="34" charset="0"/>
            </a:endParaRPr>
          </a:p>
          <a:p>
            <a:pPr>
              <a:buFont typeface="Wingdings" panose="05000000000000000000" pitchFamily="2" charset="2"/>
              <a:buChar char="q"/>
            </a:pPr>
            <a:r>
              <a:rPr lang="en-US" sz="1800" dirty="0">
                <a:latin typeface="Franklin Gothic Medium Cond" panose="020B0606030402020204" pitchFamily="34" charset="0"/>
              </a:rPr>
              <a:t>Closed-toe, moderate-heeled (1” -2” shoes)</a:t>
            </a:r>
          </a:p>
          <a:p>
            <a:pPr>
              <a:buFont typeface="Wingdings" panose="05000000000000000000" pitchFamily="2" charset="2"/>
              <a:buChar char="q"/>
            </a:pPr>
            <a:r>
              <a:rPr lang="en-US" sz="1800" dirty="0">
                <a:latin typeface="Franklin Gothic Medium Cond" panose="020B0606030402020204" pitchFamily="34" charset="0"/>
              </a:rPr>
              <a:t>Avoid </a:t>
            </a:r>
            <a:r>
              <a:rPr lang="en-US" sz="1800" dirty="0" smtClean="0">
                <a:latin typeface="Franklin Gothic Medium Cond" panose="020B0606030402020204" pitchFamily="34" charset="0"/>
              </a:rPr>
              <a:t>heavy </a:t>
            </a:r>
            <a:r>
              <a:rPr lang="en-US" sz="1800" dirty="0">
                <a:latin typeface="Franklin Gothic Medium Cond" panose="020B0606030402020204" pitchFamily="34" charset="0"/>
              </a:rPr>
              <a:t>make up and extremely long fingernails; nail polish should be a neutral </a:t>
            </a:r>
            <a:r>
              <a:rPr lang="en-US" sz="1800" dirty="0" smtClean="0">
                <a:latin typeface="Franklin Gothic Medium Cond" panose="020B0606030402020204" pitchFamily="34" charset="0"/>
              </a:rPr>
              <a:t>color</a:t>
            </a:r>
            <a:endParaRPr lang="en-US" sz="1800" dirty="0">
              <a:latin typeface="Franklin Gothic Medium Cond" panose="020B0606030402020204" pitchFamily="34" charset="0"/>
            </a:endParaRPr>
          </a:p>
        </p:txBody>
      </p:sp>
      <p:pic>
        <p:nvPicPr>
          <p:cNvPr id="10" name="Content Placeholder 9"/>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179480" y="2018894"/>
            <a:ext cx="2514870" cy="3772306"/>
          </a:xfrm>
        </p:spPr>
      </p:pic>
    </p:spTree>
    <p:extLst>
      <p:ext uri="{BB962C8B-B14F-4D97-AF65-F5344CB8AC3E}">
        <p14:creationId xmlns:p14="http://schemas.microsoft.com/office/powerpoint/2010/main" val="1627544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pPr>
            <a:endParaRPr lang="en-US" sz="2200" dirty="0">
              <a:solidFill>
                <a:schemeClr val="tx2"/>
              </a:solidFill>
              <a:latin typeface="Franklin Gothic Medium" panose="020B0603020102020204" pitchFamily="34" charset="0"/>
            </a:endParaRPr>
          </a:p>
        </p:txBody>
      </p:sp>
      <p:pic>
        <p:nvPicPr>
          <p:cNvPr id="5" name="Content Placeholder 4"/>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rot="5400000">
            <a:off x="4038840" y="1904760"/>
            <a:ext cx="4572000" cy="3048480"/>
          </a:xfrm>
        </p:spPr>
      </p:pic>
      <p:sp>
        <p:nvSpPr>
          <p:cNvPr id="8" name="Title 1"/>
          <p:cNvSpPr txBox="1">
            <a:spLocks/>
          </p:cNvSpPr>
          <p:nvPr/>
        </p:nvSpPr>
        <p:spPr>
          <a:xfrm rot="-60000">
            <a:off x="1106932" y="864848"/>
            <a:ext cx="3064827" cy="1268691"/>
          </a:xfrm>
          <a:prstGeom prst="rect">
            <a:avLst/>
          </a:prstGeom>
        </p:spPr>
        <p:txBody>
          <a:bodyPr vert="horz" lIns="91440" tIns="45720" rIns="91440" bIns="45720" rtlCol="0" anchor="t">
            <a:noAutofit/>
          </a:bodyPr>
          <a:lstStyle>
            <a:lvl1pPr algn="ctr" defTabSz="914400" rtl="0" eaLnBrk="1" latinLnBrk="0" hangingPunct="1">
              <a:spcBef>
                <a:spcPct val="0"/>
              </a:spcBef>
              <a:buNone/>
              <a:defRPr sz="24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solidFill>
                  <a:schemeClr val="tx2"/>
                </a:solidFill>
                <a:effectLst>
                  <a:outerShdw blurRad="38100" dist="38100" dir="2700000" algn="tl">
                    <a:srgbClr val="000000">
                      <a:alpha val="43137"/>
                    </a:srgbClr>
                  </a:outerShdw>
                </a:effectLst>
                <a:latin typeface="Government Agent BB" panose="02000506040000020004" pitchFamily="2" charset="0"/>
              </a:rPr>
              <a:t>More Interview Tips</a:t>
            </a:r>
            <a:endParaRPr lang="en-US" sz="3200" dirty="0">
              <a:solidFill>
                <a:schemeClr val="tx2"/>
              </a:solidFill>
              <a:effectLst>
                <a:outerShdw blurRad="38100" dist="38100" dir="2700000" algn="tl">
                  <a:srgbClr val="000000">
                    <a:alpha val="43137"/>
                  </a:srgbClr>
                </a:outerShdw>
              </a:effectLst>
              <a:latin typeface="Government Agent BB" panose="02000506040000020004" pitchFamily="2" charset="0"/>
            </a:endParaRPr>
          </a:p>
        </p:txBody>
      </p:sp>
      <p:sp>
        <p:nvSpPr>
          <p:cNvPr id="9" name="Text Placeholder 3"/>
          <p:cNvSpPr txBox="1">
            <a:spLocks/>
          </p:cNvSpPr>
          <p:nvPr/>
        </p:nvSpPr>
        <p:spPr>
          <a:xfrm rot="-60000">
            <a:off x="1015836" y="1981557"/>
            <a:ext cx="3475834" cy="3798620"/>
          </a:xfrm>
          <a:prstGeom prst="rect">
            <a:avLst/>
          </a:prstGeom>
        </p:spPr>
        <p:txBody>
          <a:bodyPr vert="horz" lIns="91440" tIns="45720" rIns="91440" bIns="45720" rtlCol="0" anchor="t">
            <a:noAutofit/>
          </a:bodyPr>
          <a:lstStyle>
            <a:lvl1pPr marL="0" indent="0" algn="ctr" defTabSz="914400" rtl="0" eaLnBrk="1" latinLnBrk="0" hangingPunct="1">
              <a:spcBef>
                <a:spcPct val="20000"/>
              </a:spcBef>
              <a:buClr>
                <a:schemeClr val="accent2"/>
              </a:buClr>
              <a:buSzPct val="85000"/>
              <a:buFont typeface="Brush Script MT" pitchFamily="66" charset="0"/>
              <a:buNone/>
              <a:defRPr sz="1600" kern="1200">
                <a:solidFill>
                  <a:schemeClr val="tx1"/>
                </a:solidFill>
                <a:latin typeface="+mn-lt"/>
                <a:ea typeface="+mn-ea"/>
                <a:cs typeface="+mn-cs"/>
              </a:defRPr>
            </a:lvl1pPr>
            <a:lvl2pPr marL="457200" indent="0" algn="l" defTabSz="914400" rtl="0" eaLnBrk="1" latinLnBrk="0" hangingPunct="1">
              <a:spcBef>
                <a:spcPct val="20000"/>
              </a:spcBef>
              <a:buClr>
                <a:schemeClr val="accent2"/>
              </a:buClr>
              <a:buSzPct val="85000"/>
              <a:buFont typeface="Brush Script MT" pitchFamily="66"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2"/>
              </a:buClr>
              <a:buSzPct val="85000"/>
              <a:buFont typeface="Brush Script MT" pitchFamily="66" charset="0"/>
              <a:buNone/>
              <a:defRPr sz="1000" kern="1200">
                <a:solidFill>
                  <a:schemeClr val="tx1"/>
                </a:solidFill>
                <a:latin typeface="+mn-lt"/>
                <a:ea typeface="+mn-ea"/>
                <a:cs typeface="+mn-cs"/>
              </a:defRPr>
            </a:lvl3pPr>
            <a:lvl4pPr marL="13716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4pPr>
            <a:lvl5pPr marL="18288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5pPr>
            <a:lvl6pPr marL="22860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6pPr>
            <a:lvl7pPr marL="27432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accent2"/>
              </a:buClr>
              <a:buSzPct val="85000"/>
              <a:buFont typeface="Brush Script MT" pitchFamily="66" charset="0"/>
              <a:buNone/>
              <a:defRPr sz="900" kern="1200">
                <a:solidFill>
                  <a:schemeClr val="tx1"/>
                </a:solidFill>
                <a:latin typeface="+mn-lt"/>
                <a:ea typeface="+mn-ea"/>
                <a:cs typeface="+mn-cs"/>
              </a:defRPr>
            </a:lvl9pPr>
          </a:lstStyle>
          <a:p>
            <a:pPr marL="285750" indent="-285750" algn="l">
              <a:buFont typeface="Wingdings" panose="05000000000000000000" pitchFamily="2" charset="2"/>
              <a:buChar char="q"/>
            </a:pPr>
            <a:r>
              <a:rPr lang="en-US" sz="2000" dirty="0">
                <a:latin typeface="Franklin Gothic Medium Cond" panose="020B0606030402020204" pitchFamily="34" charset="0"/>
              </a:rPr>
              <a:t>Be on time</a:t>
            </a:r>
          </a:p>
          <a:p>
            <a:pPr marL="285750" indent="-285750" algn="l">
              <a:buFont typeface="Wingdings" panose="05000000000000000000" pitchFamily="2" charset="2"/>
              <a:buChar char="q"/>
            </a:pPr>
            <a:r>
              <a:rPr lang="en-US" sz="2000" dirty="0">
                <a:latin typeface="Franklin Gothic Medium Cond" panose="020B0606030402020204" pitchFamily="34" charset="0"/>
              </a:rPr>
              <a:t>Avoid strong fragrances</a:t>
            </a:r>
          </a:p>
          <a:p>
            <a:pPr marL="285750" indent="-285750" algn="l">
              <a:buFont typeface="Wingdings" panose="05000000000000000000" pitchFamily="2" charset="2"/>
              <a:buChar char="q"/>
            </a:pPr>
            <a:r>
              <a:rPr lang="en-US" sz="2000" dirty="0">
                <a:latin typeface="Franklin Gothic Medium Cond" panose="020B0606030402020204" pitchFamily="34" charset="0"/>
              </a:rPr>
              <a:t>Less is more</a:t>
            </a:r>
          </a:p>
          <a:p>
            <a:pPr marL="285750" indent="-285750" algn="l">
              <a:buFont typeface="Wingdings" panose="05000000000000000000" pitchFamily="2" charset="2"/>
              <a:buChar char="q"/>
            </a:pPr>
            <a:r>
              <a:rPr lang="en-US" sz="2000" dirty="0">
                <a:latin typeface="Franklin Gothic Medium Cond" panose="020B0606030402020204" pitchFamily="34" charset="0"/>
              </a:rPr>
              <a:t>Turn your cell phone off</a:t>
            </a:r>
          </a:p>
          <a:p>
            <a:pPr marL="285750" indent="-285750" algn="l">
              <a:buFont typeface="Wingdings" panose="05000000000000000000" pitchFamily="2" charset="2"/>
              <a:buChar char="q"/>
            </a:pPr>
            <a:r>
              <a:rPr lang="en-US" sz="2000" dirty="0">
                <a:latin typeface="Franklin Gothic Medium Cond" panose="020B0606030402020204" pitchFamily="34" charset="0"/>
              </a:rPr>
              <a:t>Clean up your social media</a:t>
            </a:r>
          </a:p>
          <a:p>
            <a:pPr marL="285750" indent="-285750" algn="l">
              <a:buFont typeface="Wingdings" panose="05000000000000000000" pitchFamily="2" charset="2"/>
              <a:buChar char="q"/>
            </a:pPr>
            <a:r>
              <a:rPr lang="en-US" sz="2000" dirty="0">
                <a:latin typeface="Franklin Gothic Medium Cond" panose="020B0606030402020204" pitchFamily="34" charset="0"/>
              </a:rPr>
              <a:t>Treat </a:t>
            </a:r>
            <a:r>
              <a:rPr lang="en-US" sz="2000" dirty="0" smtClean="0">
                <a:latin typeface="Franklin Gothic Medium Cond" panose="020B0606030402020204" pitchFamily="34" charset="0"/>
              </a:rPr>
              <a:t>everyone </a:t>
            </a:r>
            <a:r>
              <a:rPr lang="en-US" sz="2000" dirty="0">
                <a:latin typeface="Franklin Gothic Medium Cond" panose="020B0606030402020204" pitchFamily="34" charset="0"/>
              </a:rPr>
              <a:t>respectfully</a:t>
            </a:r>
          </a:p>
          <a:p>
            <a:pPr marL="285750" indent="-285750" algn="l">
              <a:buFont typeface="Wingdings" panose="05000000000000000000" pitchFamily="2" charset="2"/>
              <a:buChar char="q"/>
            </a:pPr>
            <a:r>
              <a:rPr lang="en-US" sz="2000" dirty="0">
                <a:latin typeface="Franklin Gothic Medium Cond" panose="020B0606030402020204" pitchFamily="34" charset="0"/>
              </a:rPr>
              <a:t>Do not talk negatively about past employers</a:t>
            </a:r>
          </a:p>
          <a:p>
            <a:pPr marL="285750" indent="-285750" algn="l">
              <a:buFont typeface="Wingdings" panose="05000000000000000000" pitchFamily="2" charset="2"/>
              <a:buChar char="q"/>
            </a:pPr>
            <a:r>
              <a:rPr lang="en-US" sz="2000" dirty="0">
                <a:latin typeface="Franklin Gothic Medium Cond" panose="020B0606030402020204" pitchFamily="34" charset="0"/>
              </a:rPr>
              <a:t>Bring extra copies of your resume and </a:t>
            </a:r>
            <a:r>
              <a:rPr lang="en-US" sz="2000" dirty="0" smtClean="0">
                <a:latin typeface="Franklin Gothic Medium Cond" panose="020B0606030402020204" pitchFamily="34" charset="0"/>
              </a:rPr>
              <a:t>your </a:t>
            </a:r>
            <a:r>
              <a:rPr lang="en-US" sz="2000" dirty="0">
                <a:latin typeface="Franklin Gothic Medium Cond" panose="020B0606030402020204" pitchFamily="34" charset="0"/>
              </a:rPr>
              <a:t>references</a:t>
            </a:r>
          </a:p>
          <a:p>
            <a:pPr marL="342900" indent="-342900" algn="l">
              <a:buFont typeface="Wingdings" panose="05000000000000000000" pitchFamily="2" charset="2"/>
              <a:buChar char="q"/>
            </a:pPr>
            <a:endParaRPr lang="en-US" sz="2000" dirty="0">
              <a:latin typeface="Franklin Gothic Medium Cond" panose="020B0606030402020204" pitchFamily="34" charset="0"/>
            </a:endParaRPr>
          </a:p>
        </p:txBody>
      </p:sp>
    </p:spTree>
    <p:extLst>
      <p:ext uri="{BB962C8B-B14F-4D97-AF65-F5344CB8AC3E}">
        <p14:creationId xmlns:p14="http://schemas.microsoft.com/office/powerpoint/2010/main" val="4232977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33400"/>
            <a:ext cx="6965245" cy="1202485"/>
          </a:xfrm>
        </p:spPr>
        <p:txBody>
          <a:bodyPr>
            <a:normAutofit/>
          </a:bodyPr>
          <a:lstStyle/>
          <a:p>
            <a:r>
              <a:rPr lang="en-US" dirty="0" smtClean="0">
                <a:solidFill>
                  <a:schemeClr val="tx2"/>
                </a:solidFill>
                <a:effectLst>
                  <a:outerShdw blurRad="38100" dist="38100" dir="2700000" algn="tl">
                    <a:srgbClr val="000000">
                      <a:alpha val="43137"/>
                    </a:srgbClr>
                  </a:outerShdw>
                </a:effectLst>
                <a:latin typeface="Government Agent BB" panose="02000506040000020004" pitchFamily="2" charset="0"/>
              </a:rPr>
              <a:t>Sample Interview Questions</a:t>
            </a:r>
            <a:endParaRPr lang="en-US" dirty="0">
              <a:solidFill>
                <a:schemeClr val="tx2"/>
              </a:solidFill>
              <a:effectLst>
                <a:outerShdw blurRad="38100" dist="38100" dir="2700000" algn="tl">
                  <a:srgbClr val="000000">
                    <a:alpha val="43137"/>
                  </a:srgbClr>
                </a:outerShdw>
              </a:effectLst>
              <a:latin typeface="Government Agent BB" panose="02000506040000020004" pitchFamily="2" charset="0"/>
            </a:endParaRPr>
          </a:p>
        </p:txBody>
      </p:sp>
      <p:sp>
        <p:nvSpPr>
          <p:cNvPr id="4" name="Content Placeholder 3"/>
          <p:cNvSpPr>
            <a:spLocks noGrp="1"/>
          </p:cNvSpPr>
          <p:nvPr>
            <p:ph idx="1"/>
          </p:nvPr>
        </p:nvSpPr>
        <p:spPr>
          <a:xfrm>
            <a:off x="1143000" y="1905000"/>
            <a:ext cx="7010400" cy="3603812"/>
          </a:xfrm>
        </p:spPr>
        <p:txBody>
          <a:bodyPr>
            <a:noAutofit/>
          </a:bodyPr>
          <a:lstStyle/>
          <a:p>
            <a:pPr marL="0" indent="0">
              <a:buNone/>
            </a:pPr>
            <a:r>
              <a:rPr lang="en-US" b="1" dirty="0"/>
              <a:t>Tell me about </a:t>
            </a:r>
            <a:r>
              <a:rPr lang="en-US" b="1" dirty="0" smtClean="0"/>
              <a:t>yourself.</a:t>
            </a:r>
            <a:endParaRPr lang="en-US" b="1" dirty="0"/>
          </a:p>
          <a:p>
            <a:pPr marL="0" indent="0">
              <a:buNone/>
            </a:pPr>
            <a:r>
              <a:rPr lang="en-US" sz="2000" dirty="0">
                <a:solidFill>
                  <a:schemeClr val="tx2"/>
                </a:solidFill>
                <a:latin typeface="Franklin Gothic Medium Cond" panose="020B0606030402020204" pitchFamily="34" charset="0"/>
              </a:rPr>
              <a:t>Keep your answer brief and concise (60-90 seconds). Highlight your academic background, work experience, and personal attributes that are </a:t>
            </a:r>
            <a:r>
              <a:rPr lang="en-US" sz="2000" u="sng" dirty="0">
                <a:solidFill>
                  <a:schemeClr val="tx2"/>
                </a:solidFill>
                <a:latin typeface="Franklin Gothic Medium Cond" panose="020B0606030402020204" pitchFamily="34" charset="0"/>
              </a:rPr>
              <a:t>relevant to the position</a:t>
            </a:r>
            <a:r>
              <a:rPr lang="en-US" sz="2000" dirty="0">
                <a:solidFill>
                  <a:schemeClr val="tx2"/>
                </a:solidFill>
                <a:latin typeface="Franklin Gothic Medium Cond" panose="020B0606030402020204" pitchFamily="34" charset="0"/>
              </a:rPr>
              <a:t>.  Express your enthusiasm for the position and your desire to work for the </a:t>
            </a:r>
            <a:r>
              <a:rPr lang="en-US" sz="2000" dirty="0" smtClean="0">
                <a:solidFill>
                  <a:schemeClr val="tx2"/>
                </a:solidFill>
                <a:latin typeface="Franklin Gothic Medium Cond" panose="020B0606030402020204" pitchFamily="34" charset="0"/>
              </a:rPr>
              <a:t>company.</a:t>
            </a:r>
          </a:p>
          <a:p>
            <a:pPr marL="0" indent="0">
              <a:buNone/>
            </a:pPr>
            <a:endParaRPr lang="en-US" sz="1400" dirty="0"/>
          </a:p>
          <a:p>
            <a:pPr marL="0" indent="0">
              <a:buNone/>
            </a:pPr>
            <a:r>
              <a:rPr lang="en-US" b="1" dirty="0"/>
              <a:t>Why do you want to work for this company?</a:t>
            </a:r>
            <a:r>
              <a:rPr lang="en-US" dirty="0"/>
              <a:t> </a:t>
            </a:r>
          </a:p>
          <a:p>
            <a:pPr marL="0" indent="0">
              <a:buNone/>
            </a:pPr>
            <a:r>
              <a:rPr lang="en-US" sz="2000" dirty="0">
                <a:solidFill>
                  <a:schemeClr val="tx2"/>
                </a:solidFill>
                <a:latin typeface="Franklin Gothic Medium Cond" panose="020B0606030402020204" pitchFamily="34" charset="0"/>
              </a:rPr>
              <a:t>Tell a story about how you first became interested in the type of work. Point out how your previous experience  shows a long term interest in the industry. Express your passion for your work. </a:t>
            </a:r>
            <a:endParaRPr lang="en-US" sz="1800" dirty="0">
              <a:solidFill>
                <a:schemeClr val="tx2"/>
              </a:solidFill>
            </a:endParaRPr>
          </a:p>
        </p:txBody>
      </p:sp>
    </p:spTree>
    <p:extLst>
      <p:ext uri="{BB962C8B-B14F-4D97-AF65-F5344CB8AC3E}">
        <p14:creationId xmlns:p14="http://schemas.microsoft.com/office/powerpoint/2010/main" val="124684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95023" y="533400"/>
            <a:ext cx="6965245" cy="1202485"/>
          </a:xfrm>
        </p:spPr>
        <p:txBody>
          <a:bodyPr>
            <a:normAutofit/>
          </a:bodyPr>
          <a:lstStyle/>
          <a:p>
            <a:r>
              <a:rPr lang="en-US" dirty="0" smtClean="0">
                <a:solidFill>
                  <a:schemeClr val="tx2"/>
                </a:solidFill>
                <a:effectLst>
                  <a:outerShdw blurRad="38100" dist="38100" dir="2700000" algn="tl">
                    <a:srgbClr val="000000">
                      <a:alpha val="43137"/>
                    </a:srgbClr>
                  </a:outerShdw>
                </a:effectLst>
                <a:latin typeface="Government Agent BB" panose="02000506040000020004" pitchFamily="2" charset="0"/>
              </a:rPr>
              <a:t>Sample Interview Questions</a:t>
            </a:r>
            <a:endParaRPr lang="en-US" dirty="0">
              <a:solidFill>
                <a:schemeClr val="tx2"/>
              </a:solidFill>
              <a:effectLst>
                <a:outerShdw blurRad="38100" dist="38100" dir="2700000" algn="tl">
                  <a:srgbClr val="000000">
                    <a:alpha val="43137"/>
                  </a:srgbClr>
                </a:outerShdw>
              </a:effectLst>
              <a:latin typeface="Government Agent BB" panose="02000506040000020004" pitchFamily="2" charset="0"/>
            </a:endParaRPr>
          </a:p>
        </p:txBody>
      </p:sp>
      <p:sp>
        <p:nvSpPr>
          <p:cNvPr id="5" name="Content Placeholder 3"/>
          <p:cNvSpPr>
            <a:spLocks noGrp="1"/>
          </p:cNvSpPr>
          <p:nvPr>
            <p:ph idx="1"/>
          </p:nvPr>
        </p:nvSpPr>
        <p:spPr>
          <a:xfrm>
            <a:off x="1371600" y="1676400"/>
            <a:ext cx="6668845" cy="3603812"/>
          </a:xfrm>
        </p:spPr>
        <p:txBody>
          <a:bodyPr>
            <a:normAutofit/>
          </a:bodyPr>
          <a:lstStyle/>
          <a:p>
            <a:pPr marL="0" indent="0">
              <a:buNone/>
            </a:pPr>
            <a:r>
              <a:rPr lang="en-US" b="1" dirty="0" smtClean="0"/>
              <a:t>Where </a:t>
            </a:r>
            <a:r>
              <a:rPr lang="en-US" b="1" dirty="0"/>
              <a:t>do you see  yourself in 3-5 years? </a:t>
            </a:r>
          </a:p>
          <a:p>
            <a:pPr marL="0" indent="0">
              <a:buNone/>
            </a:pPr>
            <a:r>
              <a:rPr lang="en-US" sz="2000" dirty="0">
                <a:solidFill>
                  <a:schemeClr val="tx2"/>
                </a:solidFill>
                <a:latin typeface="Franklin Gothic Medium Cond" panose="020B0606030402020204" pitchFamily="34" charset="0"/>
              </a:rPr>
              <a:t>Your answer should reflect your interest in staying involved with the company so the employer knows that you are in </a:t>
            </a:r>
            <a:r>
              <a:rPr lang="en-US" sz="2000" dirty="0" smtClean="0">
                <a:solidFill>
                  <a:schemeClr val="tx2"/>
                </a:solidFill>
                <a:latin typeface="Franklin Gothic Medium Cond" panose="020B0606030402020204" pitchFamily="34" charset="0"/>
              </a:rPr>
              <a:t>good </a:t>
            </a:r>
            <a:r>
              <a:rPr lang="en-US" sz="2000" dirty="0">
                <a:solidFill>
                  <a:schemeClr val="tx2"/>
                </a:solidFill>
                <a:latin typeface="Franklin Gothic Medium Cond" panose="020B0606030402020204" pitchFamily="34" charset="0"/>
              </a:rPr>
              <a:t>investment.  Having a future goal demonstrates motivation and focus</a:t>
            </a:r>
            <a:r>
              <a:rPr lang="en-US" sz="2000" dirty="0" smtClean="0">
                <a:solidFill>
                  <a:schemeClr val="tx2"/>
                </a:solidFill>
                <a:latin typeface="Franklin Gothic Medium Cond" panose="020B0606030402020204" pitchFamily="34" charset="0"/>
              </a:rPr>
              <a:t>.</a:t>
            </a:r>
          </a:p>
          <a:p>
            <a:pPr marL="0" indent="0">
              <a:buNone/>
            </a:pPr>
            <a:endParaRPr lang="en-US" sz="1800" dirty="0"/>
          </a:p>
          <a:p>
            <a:pPr marL="0" indent="0">
              <a:buNone/>
            </a:pPr>
            <a:r>
              <a:rPr lang="en-US" b="1" dirty="0" smtClean="0"/>
              <a:t>What </a:t>
            </a:r>
            <a:r>
              <a:rPr lang="en-US" b="1" dirty="0"/>
              <a:t>q</a:t>
            </a:r>
            <a:r>
              <a:rPr lang="en-US" b="1" dirty="0" smtClean="0"/>
              <a:t>ualifications </a:t>
            </a:r>
            <a:r>
              <a:rPr lang="en-US" b="1" dirty="0"/>
              <a:t>do you have that will make you successful in this position?</a:t>
            </a:r>
          </a:p>
          <a:p>
            <a:pPr marL="0" indent="0">
              <a:buNone/>
            </a:pPr>
            <a:r>
              <a:rPr lang="en-US" sz="2000" dirty="0">
                <a:solidFill>
                  <a:schemeClr val="tx2"/>
                </a:solidFill>
                <a:latin typeface="Franklin Gothic Medium Cond" panose="020B0606030402020204" pitchFamily="34" charset="0"/>
              </a:rPr>
              <a:t>Be specific.  Remember to use examples of how you have demonstrated two or three skills in your  previous experience. </a:t>
            </a:r>
          </a:p>
        </p:txBody>
      </p:sp>
    </p:spTree>
    <p:extLst>
      <p:ext uri="{BB962C8B-B14F-4D97-AF65-F5344CB8AC3E}">
        <p14:creationId xmlns:p14="http://schemas.microsoft.com/office/powerpoint/2010/main" val="64817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33400"/>
            <a:ext cx="6965245" cy="1202485"/>
          </a:xfrm>
        </p:spPr>
        <p:txBody>
          <a:bodyPr>
            <a:normAutofit/>
          </a:bodyPr>
          <a:lstStyle/>
          <a:p>
            <a:r>
              <a:rPr lang="en-US" dirty="0" smtClean="0">
                <a:solidFill>
                  <a:schemeClr val="tx2"/>
                </a:solidFill>
                <a:effectLst>
                  <a:outerShdw blurRad="38100" dist="38100" dir="2700000" algn="tl">
                    <a:srgbClr val="000000">
                      <a:alpha val="43137"/>
                    </a:srgbClr>
                  </a:outerShdw>
                </a:effectLst>
                <a:latin typeface="Government Agent BB" panose="02000506040000020004" pitchFamily="2" charset="0"/>
              </a:rPr>
              <a:t>Sample Interview Questions</a:t>
            </a:r>
            <a:endParaRPr lang="en-US" dirty="0">
              <a:solidFill>
                <a:schemeClr val="tx2"/>
              </a:solidFill>
              <a:effectLst>
                <a:outerShdw blurRad="38100" dist="38100" dir="2700000" algn="tl">
                  <a:srgbClr val="000000">
                    <a:alpha val="43137"/>
                  </a:srgbClr>
                </a:outerShdw>
              </a:effectLst>
              <a:latin typeface="Government Agent BB" panose="02000506040000020004" pitchFamily="2" charset="0"/>
            </a:endParaRPr>
          </a:p>
        </p:txBody>
      </p:sp>
      <p:sp>
        <p:nvSpPr>
          <p:cNvPr id="5" name="Content Placeholder 3"/>
          <p:cNvSpPr>
            <a:spLocks noGrp="1"/>
          </p:cNvSpPr>
          <p:nvPr>
            <p:ph idx="1"/>
          </p:nvPr>
        </p:nvSpPr>
        <p:spPr>
          <a:xfrm>
            <a:off x="1219200" y="1958788"/>
            <a:ext cx="6400800" cy="3603812"/>
          </a:xfrm>
        </p:spPr>
        <p:txBody>
          <a:bodyPr>
            <a:noAutofit/>
          </a:bodyPr>
          <a:lstStyle/>
          <a:p>
            <a:pPr marL="0" indent="0">
              <a:buNone/>
            </a:pPr>
            <a:r>
              <a:rPr lang="en-US" b="1" dirty="0" smtClean="0"/>
              <a:t>Describe </a:t>
            </a:r>
            <a:r>
              <a:rPr lang="en-US" b="1" dirty="0"/>
              <a:t>your working relationship with your colleagues? </a:t>
            </a:r>
          </a:p>
          <a:p>
            <a:pPr marL="0" indent="0">
              <a:buNone/>
            </a:pPr>
            <a:r>
              <a:rPr lang="en-US" sz="2000" dirty="0">
                <a:solidFill>
                  <a:schemeClr val="tx2"/>
                </a:solidFill>
                <a:latin typeface="Franklin Gothic Medium Cond" panose="020B0606030402020204" pitchFamily="34" charset="0"/>
              </a:rPr>
              <a:t>The employer is trying to gauge your interpersonal skills. Emphasize your ability to fit in with many different personality types and your willingness to be a part of the team</a:t>
            </a:r>
            <a:r>
              <a:rPr lang="en-US" sz="2000" b="1" dirty="0">
                <a:solidFill>
                  <a:schemeClr val="tx2"/>
                </a:solidFill>
                <a:latin typeface="Franklin Gothic Medium Cond" panose="020B0606030402020204" pitchFamily="34" charset="0"/>
              </a:rPr>
              <a:t>. </a:t>
            </a:r>
          </a:p>
          <a:p>
            <a:pPr marL="0" indent="0">
              <a:buNone/>
            </a:pPr>
            <a:r>
              <a:rPr lang="en-US" b="1" dirty="0" smtClean="0"/>
              <a:t>What </a:t>
            </a:r>
            <a:r>
              <a:rPr lang="en-US" b="1" dirty="0"/>
              <a:t>is one thing you need to work on? </a:t>
            </a:r>
          </a:p>
          <a:p>
            <a:pPr marL="0" indent="0">
              <a:buNone/>
            </a:pPr>
            <a:r>
              <a:rPr lang="en-US" sz="2000" dirty="0">
                <a:solidFill>
                  <a:schemeClr val="tx2"/>
                </a:solidFill>
                <a:latin typeface="Franklin Gothic Medium Cond" panose="020B0606030402020204" pitchFamily="34" charset="0"/>
              </a:rPr>
              <a:t>Be honest, but put a positive spin on it. Recognizing your limitations show maturity.  Tell the employer what you have learned from  your experience and how you have already worked to improve this shortcoming. </a:t>
            </a:r>
          </a:p>
          <a:p>
            <a:pPr marL="0" indent="0">
              <a:buNone/>
            </a:pPr>
            <a:endParaRPr lang="en-US" sz="2000" dirty="0"/>
          </a:p>
        </p:txBody>
      </p:sp>
    </p:spTree>
    <p:extLst>
      <p:ext uri="{BB962C8B-B14F-4D97-AF65-F5344CB8AC3E}">
        <p14:creationId xmlns:p14="http://schemas.microsoft.com/office/powerpoint/2010/main" val="1095590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33400"/>
            <a:ext cx="6965245" cy="1202485"/>
          </a:xfrm>
        </p:spPr>
        <p:txBody>
          <a:bodyPr>
            <a:normAutofit/>
          </a:bodyPr>
          <a:lstStyle/>
          <a:p>
            <a:r>
              <a:rPr lang="en-US" dirty="0" smtClean="0">
                <a:solidFill>
                  <a:schemeClr val="tx2"/>
                </a:solidFill>
                <a:effectLst>
                  <a:outerShdw blurRad="38100" dist="38100" dir="2700000" algn="tl">
                    <a:srgbClr val="000000">
                      <a:alpha val="43137"/>
                    </a:srgbClr>
                  </a:outerShdw>
                </a:effectLst>
                <a:latin typeface="Government Agent BB" panose="02000506040000020004" pitchFamily="2" charset="0"/>
              </a:rPr>
              <a:t>Sample Interview Questions</a:t>
            </a:r>
            <a:endParaRPr lang="en-US" dirty="0">
              <a:solidFill>
                <a:schemeClr val="tx2"/>
              </a:solidFill>
              <a:effectLst>
                <a:outerShdw blurRad="38100" dist="38100" dir="2700000" algn="tl">
                  <a:srgbClr val="000000">
                    <a:alpha val="43137"/>
                  </a:srgbClr>
                </a:outerShdw>
              </a:effectLst>
              <a:latin typeface="Government Agent BB" panose="02000506040000020004" pitchFamily="2" charset="0"/>
            </a:endParaRPr>
          </a:p>
        </p:txBody>
      </p:sp>
      <p:sp>
        <p:nvSpPr>
          <p:cNvPr id="5" name="Content Placeholder 3"/>
          <p:cNvSpPr>
            <a:spLocks noGrp="1"/>
          </p:cNvSpPr>
          <p:nvPr>
            <p:ph idx="1"/>
          </p:nvPr>
        </p:nvSpPr>
        <p:spPr>
          <a:xfrm>
            <a:off x="1219200" y="1958788"/>
            <a:ext cx="6400800" cy="3603812"/>
          </a:xfrm>
        </p:spPr>
        <p:txBody>
          <a:bodyPr>
            <a:noAutofit/>
          </a:bodyPr>
          <a:lstStyle/>
          <a:p>
            <a:pPr marL="0" indent="0">
              <a:buNone/>
            </a:pPr>
            <a:endParaRPr lang="en-US" sz="2000" b="1" dirty="0"/>
          </a:p>
          <a:p>
            <a:pPr marL="0" indent="0">
              <a:buNone/>
            </a:pPr>
            <a:r>
              <a:rPr lang="en-US" b="1" dirty="0" smtClean="0"/>
              <a:t>Tell </a:t>
            </a:r>
            <a:r>
              <a:rPr lang="en-US" b="1" dirty="0"/>
              <a:t>me of  a time when you </a:t>
            </a:r>
            <a:r>
              <a:rPr lang="en-US" b="1" dirty="0" smtClean="0"/>
              <a:t>received constructive criticism?  What was it and how did you handle it?</a:t>
            </a:r>
          </a:p>
          <a:p>
            <a:pPr marL="0" indent="0">
              <a:buNone/>
            </a:pPr>
            <a:endParaRPr lang="en-US" b="1" dirty="0" smtClean="0"/>
          </a:p>
          <a:p>
            <a:pPr marL="0" indent="0">
              <a:buNone/>
            </a:pPr>
            <a:r>
              <a:rPr lang="en-US" sz="2000" dirty="0" smtClean="0">
                <a:solidFill>
                  <a:schemeClr val="tx2"/>
                </a:solidFill>
                <a:latin typeface="Franklin Gothic Medium Cond" panose="020B0606030402020204" pitchFamily="34" charset="0"/>
              </a:rPr>
              <a:t>This </a:t>
            </a:r>
            <a:r>
              <a:rPr lang="en-US" sz="2000" dirty="0">
                <a:solidFill>
                  <a:schemeClr val="tx2"/>
                </a:solidFill>
                <a:latin typeface="Franklin Gothic Medium Cond" panose="020B0606030402020204" pitchFamily="34" charset="0"/>
              </a:rPr>
              <a:t>is a behavioral based </a:t>
            </a:r>
            <a:r>
              <a:rPr lang="en-US" sz="2000" dirty="0" smtClean="0">
                <a:solidFill>
                  <a:schemeClr val="tx2"/>
                </a:solidFill>
                <a:latin typeface="Franklin Gothic Medium Cond" panose="020B0606030402020204" pitchFamily="34" charset="0"/>
              </a:rPr>
              <a:t>question. </a:t>
            </a:r>
            <a:r>
              <a:rPr lang="en-US" sz="2000" dirty="0">
                <a:solidFill>
                  <a:schemeClr val="tx2"/>
                </a:solidFill>
                <a:latin typeface="Franklin Gothic Medium Cond" panose="020B0606030402020204" pitchFamily="34" charset="0"/>
              </a:rPr>
              <a:t>The interviewers will ask you to describe a specific example of a past behavior in order to predict future behavior. </a:t>
            </a:r>
          </a:p>
          <a:p>
            <a:pPr marL="0" indent="0">
              <a:buNone/>
            </a:pPr>
            <a:r>
              <a:rPr lang="en-US" sz="2000" dirty="0" smtClean="0">
                <a:solidFill>
                  <a:schemeClr val="tx2"/>
                </a:solidFill>
                <a:latin typeface="Franklin Gothic Medium Cond" panose="020B0606030402020204" pitchFamily="34" charset="0"/>
              </a:rPr>
              <a:t>. </a:t>
            </a:r>
          </a:p>
        </p:txBody>
      </p:sp>
    </p:spTree>
    <p:extLst>
      <p:ext uri="{BB962C8B-B14F-4D97-AF65-F5344CB8AC3E}">
        <p14:creationId xmlns:p14="http://schemas.microsoft.com/office/powerpoint/2010/main" val="1456675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301" r="5809"/>
          <a:stretch/>
        </p:blipFill>
        <p:spPr>
          <a:xfrm>
            <a:off x="0" y="0"/>
            <a:ext cx="9144000" cy="6858000"/>
          </a:xfrm>
          <a:prstGeom prst="rect">
            <a:avLst/>
          </a:prstGeom>
        </p:spPr>
      </p:pic>
    </p:spTree>
    <p:extLst>
      <p:ext uri="{BB962C8B-B14F-4D97-AF65-F5344CB8AC3E}">
        <p14:creationId xmlns:p14="http://schemas.microsoft.com/office/powerpoint/2010/main" val="1025171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latin typeface="Government Agent BB" panose="02000506040000020004" pitchFamily="2" charset="0"/>
              </a:rPr>
              <a:t>After the Interview…</a:t>
            </a:r>
            <a:endParaRPr lang="en-US" dirty="0">
              <a:solidFill>
                <a:schemeClr val="tx2"/>
              </a:solidFill>
              <a:effectLst>
                <a:outerShdw blurRad="38100" dist="38100" dir="2700000" algn="tl">
                  <a:srgbClr val="000000">
                    <a:alpha val="43137"/>
                  </a:srgbClr>
                </a:outerShdw>
              </a:effectLst>
              <a:latin typeface="Government Agent BB" panose="02000506040000020004" pitchFamily="2"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63814" y="1982299"/>
            <a:ext cx="3810000" cy="3807801"/>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4390" y="3479778"/>
            <a:ext cx="485421" cy="235062"/>
          </a:xfrm>
          <a:prstGeom prst="rect">
            <a:avLst/>
          </a:prstGeom>
        </p:spPr>
      </p:pic>
    </p:spTree>
    <p:extLst>
      <p:ext uri="{BB962C8B-B14F-4D97-AF65-F5344CB8AC3E}">
        <p14:creationId xmlns:p14="http://schemas.microsoft.com/office/powerpoint/2010/main" val="2894141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850" y="1652728"/>
            <a:ext cx="6210300" cy="4518870"/>
          </a:xfrm>
          <a:prstGeom prst="rect">
            <a:avLst/>
          </a:prstGeom>
        </p:spPr>
      </p:pic>
      <p:sp>
        <p:nvSpPr>
          <p:cNvPr id="5" name="Title 1"/>
          <p:cNvSpPr txBox="1">
            <a:spLocks/>
          </p:cNvSpPr>
          <p:nvPr/>
        </p:nvSpPr>
        <p:spPr>
          <a:xfrm>
            <a:off x="1095023" y="817582"/>
            <a:ext cx="6965245" cy="12024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tx2"/>
                </a:solidFill>
                <a:effectLst>
                  <a:outerShdw blurRad="38100" dist="38100" dir="2700000" algn="tl">
                    <a:srgbClr val="000000">
                      <a:alpha val="43137"/>
                    </a:srgbClr>
                  </a:outerShdw>
                </a:effectLst>
                <a:latin typeface="Government Agent BB" panose="02000506040000020004" pitchFamily="2" charset="0"/>
              </a:rPr>
              <a:t>Follow up</a:t>
            </a:r>
            <a:endParaRPr lang="en-US" dirty="0">
              <a:solidFill>
                <a:schemeClr val="tx2"/>
              </a:solidFill>
              <a:effectLst>
                <a:outerShdw blurRad="38100" dist="38100" dir="2700000" algn="tl">
                  <a:srgbClr val="000000">
                    <a:alpha val="43137"/>
                  </a:srgbClr>
                </a:outerShdw>
              </a:effectLst>
              <a:latin typeface="Government Agent BB" panose="02000506040000020004"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96062">
            <a:off x="3085355" y="4572706"/>
            <a:ext cx="970842" cy="470124"/>
          </a:xfrm>
          <a:prstGeom prst="rect">
            <a:avLst/>
          </a:prstGeom>
        </p:spPr>
      </p:pic>
    </p:spTree>
    <p:extLst>
      <p:ext uri="{BB962C8B-B14F-4D97-AF65-F5344CB8AC3E}">
        <p14:creationId xmlns:p14="http://schemas.microsoft.com/office/powerpoint/2010/main" val="3364512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915097" y="762125"/>
            <a:ext cx="3504665" cy="1725256"/>
          </a:xfrm>
        </p:spPr>
        <p:txBody>
          <a:bodyPr>
            <a:noAutofit/>
          </a:bodyPr>
          <a:lstStyle/>
          <a:p>
            <a:r>
              <a:rPr lang="en-US" sz="3600" dirty="0">
                <a:solidFill>
                  <a:schemeClr val="tx2"/>
                </a:solidFill>
                <a:effectLst>
                  <a:outerShdw blurRad="38100" dist="38100" dir="2700000" algn="tl">
                    <a:srgbClr val="000000">
                      <a:alpha val="43137"/>
                    </a:srgbClr>
                  </a:outerShdw>
                </a:effectLst>
                <a:latin typeface="Government Agent BB" panose="02000506040000020004" pitchFamily="2" charset="0"/>
              </a:rPr>
              <a:t>Inappropriate </a:t>
            </a:r>
            <a:br>
              <a:rPr lang="en-US" sz="3600" dirty="0">
                <a:solidFill>
                  <a:schemeClr val="tx2"/>
                </a:solidFill>
                <a:effectLst>
                  <a:outerShdw blurRad="38100" dist="38100" dir="2700000" algn="tl">
                    <a:srgbClr val="000000">
                      <a:alpha val="43137"/>
                    </a:srgbClr>
                  </a:outerShdw>
                </a:effectLst>
                <a:latin typeface="Government Agent BB" panose="02000506040000020004" pitchFamily="2" charset="0"/>
              </a:rPr>
            </a:br>
            <a:r>
              <a:rPr lang="en-US" sz="3600" dirty="0" smtClean="0">
                <a:solidFill>
                  <a:schemeClr val="tx2"/>
                </a:solidFill>
                <a:effectLst>
                  <a:outerShdw blurRad="38100" dist="38100" dir="2700000" algn="tl">
                    <a:srgbClr val="000000">
                      <a:alpha val="43137"/>
                    </a:srgbClr>
                  </a:outerShdw>
                </a:effectLst>
                <a:latin typeface="Government Agent BB" panose="02000506040000020004" pitchFamily="2" charset="0"/>
              </a:rPr>
              <a:t>Questions</a:t>
            </a:r>
            <a:endParaRPr lang="en-US" sz="3600" dirty="0">
              <a:solidFill>
                <a:schemeClr val="tx2"/>
              </a:solidFill>
              <a:effectLst>
                <a:outerShdw blurRad="38100" dist="38100" dir="2700000" algn="tl">
                  <a:srgbClr val="000000">
                    <a:alpha val="43137"/>
                  </a:srgbClr>
                </a:outerShdw>
              </a:effectLst>
              <a:latin typeface="Government Agent BB" panose="02000506040000020004" pitchFamily="2" charset="0"/>
            </a:endParaRP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071" r="19699"/>
          <a:stretch/>
        </p:blipFill>
        <p:spPr>
          <a:xfrm rot="155597">
            <a:off x="4822722" y="956430"/>
            <a:ext cx="3141407" cy="5215769"/>
          </a:xfrm>
        </p:spPr>
      </p:pic>
      <p:sp>
        <p:nvSpPr>
          <p:cNvPr id="4" name="Text Placeholder 3"/>
          <p:cNvSpPr>
            <a:spLocks noGrp="1"/>
          </p:cNvSpPr>
          <p:nvPr>
            <p:ph type="body" sz="half" idx="2"/>
          </p:nvPr>
        </p:nvSpPr>
        <p:spPr>
          <a:xfrm rot="-60000">
            <a:off x="1158799" y="2697041"/>
            <a:ext cx="3048891" cy="3323551"/>
          </a:xfrm>
        </p:spPr>
        <p:txBody>
          <a:bodyPr>
            <a:normAutofit/>
          </a:bodyPr>
          <a:lstStyle/>
          <a:p>
            <a:pPr marL="230449" indent="-230449" algn="l">
              <a:buFont typeface="+mj-lt"/>
              <a:buAutoNum type="arabicPeriod"/>
            </a:pPr>
            <a:r>
              <a:rPr lang="en-US" sz="2000" dirty="0">
                <a:latin typeface="Franklin Gothic Medium Cond" panose="020B0606030402020204" pitchFamily="34" charset="0"/>
              </a:rPr>
              <a:t>Age</a:t>
            </a:r>
          </a:p>
          <a:p>
            <a:pPr marL="230449" indent="-230449" algn="l">
              <a:buFont typeface="+mj-lt"/>
              <a:buAutoNum type="arabicPeriod"/>
            </a:pPr>
            <a:r>
              <a:rPr lang="en-US" sz="2000" dirty="0">
                <a:latin typeface="Franklin Gothic Medium Cond" panose="020B0606030402020204" pitchFamily="34" charset="0"/>
              </a:rPr>
              <a:t>Race, ethnicity of color</a:t>
            </a:r>
          </a:p>
          <a:p>
            <a:pPr marL="230449" indent="-230449" algn="l">
              <a:buFont typeface="+mj-lt"/>
              <a:buAutoNum type="arabicPeriod"/>
            </a:pPr>
            <a:r>
              <a:rPr lang="en-US" sz="2000" dirty="0">
                <a:latin typeface="Franklin Gothic Medium Cond" panose="020B0606030402020204" pitchFamily="34" charset="0"/>
              </a:rPr>
              <a:t>Gender or sex</a:t>
            </a:r>
          </a:p>
          <a:p>
            <a:pPr marL="230449" indent="-230449" algn="l">
              <a:buFont typeface="+mj-lt"/>
              <a:buAutoNum type="arabicPeriod"/>
            </a:pPr>
            <a:r>
              <a:rPr lang="en-US" sz="2000" dirty="0">
                <a:latin typeface="Franklin Gothic Medium Cond" panose="020B0606030402020204" pitchFamily="34" charset="0"/>
              </a:rPr>
              <a:t>Country of national origin or birth place</a:t>
            </a:r>
          </a:p>
          <a:p>
            <a:pPr marL="230449" indent="-230449" algn="l">
              <a:buFont typeface="+mj-lt"/>
              <a:buAutoNum type="arabicPeriod"/>
            </a:pPr>
            <a:r>
              <a:rPr lang="en-US" sz="2000" dirty="0">
                <a:latin typeface="Franklin Gothic Medium Cond" panose="020B0606030402020204" pitchFamily="34" charset="0"/>
              </a:rPr>
              <a:t>Religion</a:t>
            </a:r>
          </a:p>
          <a:p>
            <a:pPr marL="230449" indent="-230449" algn="l">
              <a:buFont typeface="+mj-lt"/>
              <a:buAutoNum type="arabicPeriod"/>
            </a:pPr>
            <a:r>
              <a:rPr lang="en-US" sz="2000" dirty="0">
                <a:latin typeface="Franklin Gothic Medium Cond" panose="020B0606030402020204" pitchFamily="34" charset="0"/>
              </a:rPr>
              <a:t>Disability</a:t>
            </a:r>
          </a:p>
          <a:p>
            <a:pPr marL="230449" indent="-230449" algn="l">
              <a:buFont typeface="+mj-lt"/>
              <a:buAutoNum type="arabicPeriod"/>
            </a:pPr>
            <a:r>
              <a:rPr lang="en-US" sz="2000" dirty="0">
                <a:latin typeface="Franklin Gothic Medium Cond" panose="020B0606030402020204" pitchFamily="34" charset="0"/>
              </a:rPr>
              <a:t>Marital, family, or pregnancy </a:t>
            </a:r>
            <a:r>
              <a:rPr lang="en-US" sz="2000" dirty="0" smtClean="0">
                <a:latin typeface="Franklin Gothic Medium Cond" panose="020B0606030402020204" pitchFamily="34" charset="0"/>
              </a:rPr>
              <a:t>status</a:t>
            </a:r>
            <a:endParaRPr lang="en-US" sz="2000" dirty="0">
              <a:latin typeface="Franklin Gothic Medium Cond" panose="020B0606030402020204" pitchFamily="34" charset="0"/>
            </a:endParaRPr>
          </a:p>
        </p:txBody>
      </p:sp>
    </p:spTree>
    <p:extLst>
      <p:ext uri="{BB962C8B-B14F-4D97-AF65-F5344CB8AC3E}">
        <p14:creationId xmlns:p14="http://schemas.microsoft.com/office/powerpoint/2010/main" val="860974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10732"/>
          <a:stretch/>
        </p:blipFill>
        <p:spPr>
          <a:xfrm>
            <a:off x="-36871" y="0"/>
            <a:ext cx="9180871" cy="6858000"/>
          </a:xfrm>
          <a:prstGeom prst="rect">
            <a:avLst/>
          </a:prstGeom>
        </p:spPr>
      </p:pic>
      <p:sp>
        <p:nvSpPr>
          <p:cNvPr id="5" name="TextBox 4"/>
          <p:cNvSpPr txBox="1"/>
          <p:nvPr/>
        </p:nvSpPr>
        <p:spPr>
          <a:xfrm>
            <a:off x="533400" y="5782270"/>
            <a:ext cx="7620000" cy="923330"/>
          </a:xfrm>
          <a:prstGeom prst="rect">
            <a:avLst/>
          </a:prstGeom>
          <a:noFill/>
        </p:spPr>
        <p:txBody>
          <a:bodyPr wrap="square" rtlCol="0">
            <a:spAutoFit/>
          </a:bodyPr>
          <a:lstStyle/>
          <a:p>
            <a:pPr algn="ctr"/>
            <a:r>
              <a:rPr lang="en-US" sz="5400" dirty="0" smtClean="0">
                <a:solidFill>
                  <a:schemeClr val="bg1"/>
                </a:solidFill>
                <a:effectLst>
                  <a:outerShdw blurRad="38100" dist="38100" dir="2700000" algn="tl">
                    <a:srgbClr val="000000">
                      <a:alpha val="43137"/>
                    </a:srgbClr>
                  </a:outerShdw>
                </a:effectLst>
                <a:latin typeface="Government Agent BB" panose="02000506040000020004" pitchFamily="2" charset="0"/>
              </a:rPr>
              <a:t>Career Interview 101</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88033"/>
            <a:ext cx="2345858" cy="1135967"/>
          </a:xfrm>
          <a:prstGeom prst="rect">
            <a:avLst/>
          </a:prstGeom>
        </p:spPr>
      </p:pic>
    </p:spTree>
    <p:extLst>
      <p:ext uri="{BB962C8B-B14F-4D97-AF65-F5344CB8AC3E}">
        <p14:creationId xmlns:p14="http://schemas.microsoft.com/office/powerpoint/2010/main" val="2223002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5023" y="1083515"/>
            <a:ext cx="6965245" cy="1202485"/>
          </a:xfrm>
        </p:spPr>
        <p:txBody>
          <a:bodyPr>
            <a:noAutofit/>
          </a:bodyPr>
          <a:lstStyle/>
          <a:p>
            <a:r>
              <a:rPr lang="en-US" dirty="0" smtClean="0">
                <a:solidFill>
                  <a:schemeClr val="tx2"/>
                </a:solidFill>
                <a:effectLst>
                  <a:outerShdw blurRad="38100" dist="38100" dir="2700000" algn="tl">
                    <a:srgbClr val="000000">
                      <a:alpha val="43137"/>
                    </a:srgbClr>
                  </a:outerShdw>
                </a:effectLst>
                <a:latin typeface="Government Agent BB" panose="02000506040000020004" pitchFamily="2" charset="0"/>
                <a:cs typeface="Times" pitchFamily="18" charset="0"/>
              </a:rPr>
              <a:t>Were You Rejected For One Of The Following Reasons?</a:t>
            </a:r>
            <a:endParaRPr lang="en-US" dirty="0">
              <a:solidFill>
                <a:schemeClr val="tx2"/>
              </a:solidFill>
              <a:effectLst>
                <a:outerShdw blurRad="38100" dist="38100" dir="2700000" algn="tl">
                  <a:srgbClr val="000000">
                    <a:alpha val="43137"/>
                  </a:srgbClr>
                </a:outerShdw>
              </a:effectLst>
              <a:latin typeface="Government Agent BB" panose="02000506040000020004" pitchFamily="2" charset="0"/>
              <a:cs typeface="Times" pitchFamily="18" charset="0"/>
            </a:endParaRPr>
          </a:p>
        </p:txBody>
      </p:sp>
      <p:sp>
        <p:nvSpPr>
          <p:cNvPr id="2" name="Content Placeholder 1"/>
          <p:cNvSpPr>
            <a:spLocks noGrp="1"/>
          </p:cNvSpPr>
          <p:nvPr>
            <p:ph idx="1"/>
          </p:nvPr>
        </p:nvSpPr>
        <p:spPr>
          <a:xfrm>
            <a:off x="1524001" y="2963731"/>
            <a:ext cx="6705600" cy="3056069"/>
          </a:xfrm>
        </p:spPr>
        <p:txBody>
          <a:bodyPr>
            <a:noAutofit/>
          </a:bodyPr>
          <a:lstStyle/>
          <a:p>
            <a:pPr>
              <a:spcAft>
                <a:spcPts val="616"/>
              </a:spcAft>
              <a:buFont typeface="Wingdings" panose="05000000000000000000" pitchFamily="2" charset="2"/>
              <a:buChar char="q"/>
            </a:pPr>
            <a:r>
              <a:rPr lang="en-US" sz="2000" dirty="0" smtClean="0">
                <a:latin typeface="Franklin Gothic Medium" panose="020B0603020102020204" pitchFamily="34" charset="0"/>
              </a:rPr>
              <a:t>Lack </a:t>
            </a:r>
            <a:r>
              <a:rPr lang="en-US" sz="2000" dirty="0">
                <a:latin typeface="Franklin Gothic Medium" panose="020B0603020102020204" pitchFamily="34" charset="0"/>
              </a:rPr>
              <a:t>of clear career goals and </a:t>
            </a:r>
            <a:r>
              <a:rPr lang="en-US" sz="2000" dirty="0" smtClean="0">
                <a:latin typeface="Franklin Gothic Medium" panose="020B0603020102020204" pitchFamily="34" charset="0"/>
              </a:rPr>
              <a:t>purposes</a:t>
            </a:r>
            <a:endParaRPr lang="en-US" sz="2000" dirty="0" smtClean="0">
              <a:solidFill>
                <a:schemeClr val="accent5">
                  <a:lumMod val="60000"/>
                  <a:lumOff val="40000"/>
                </a:schemeClr>
              </a:solidFill>
              <a:latin typeface="Franklin Gothic Medium" panose="020B0603020102020204" pitchFamily="34" charset="0"/>
            </a:endParaRPr>
          </a:p>
          <a:p>
            <a:pPr>
              <a:spcAft>
                <a:spcPts val="616"/>
              </a:spcAft>
              <a:buFont typeface="Wingdings" panose="05000000000000000000" pitchFamily="2" charset="2"/>
              <a:buChar char="q"/>
            </a:pPr>
            <a:r>
              <a:rPr lang="en-US" sz="2000" dirty="0" smtClean="0">
                <a:latin typeface="Franklin Gothic Medium" panose="020B0603020102020204" pitchFamily="34" charset="0"/>
              </a:rPr>
              <a:t>Inability </a:t>
            </a:r>
            <a:r>
              <a:rPr lang="en-US" sz="2000" dirty="0">
                <a:latin typeface="Franklin Gothic Medium" panose="020B0603020102020204" pitchFamily="34" charset="0"/>
              </a:rPr>
              <a:t>to express information clearly </a:t>
            </a:r>
          </a:p>
          <a:p>
            <a:pPr>
              <a:spcAft>
                <a:spcPts val="616"/>
              </a:spcAft>
              <a:buFont typeface="Wingdings" panose="05000000000000000000" pitchFamily="2" charset="2"/>
              <a:buChar char="q"/>
            </a:pPr>
            <a:r>
              <a:rPr lang="en-US" sz="2000" dirty="0">
                <a:latin typeface="Franklin Gothic Medium" panose="020B0603020102020204" pitchFamily="34" charset="0"/>
              </a:rPr>
              <a:t>Failure to </a:t>
            </a:r>
            <a:r>
              <a:rPr lang="en-US" sz="2000" dirty="0" smtClean="0">
                <a:latin typeface="Franklin Gothic Medium" panose="020B0603020102020204" pitchFamily="34" charset="0"/>
              </a:rPr>
              <a:t>show confidence </a:t>
            </a:r>
            <a:r>
              <a:rPr lang="en-US" sz="2000" dirty="0">
                <a:latin typeface="Franklin Gothic Medium" panose="020B0603020102020204" pitchFamily="34" charset="0"/>
              </a:rPr>
              <a:t>or </a:t>
            </a:r>
            <a:r>
              <a:rPr lang="en-US" sz="2000" dirty="0" smtClean="0">
                <a:latin typeface="Franklin Gothic Medium" panose="020B0603020102020204" pitchFamily="34" charset="0"/>
              </a:rPr>
              <a:t>poise; eye-contact</a:t>
            </a:r>
            <a:endParaRPr lang="en-US" sz="2000" dirty="0">
              <a:latin typeface="Franklin Gothic Medium" panose="020B0603020102020204" pitchFamily="34" charset="0"/>
            </a:endParaRPr>
          </a:p>
          <a:p>
            <a:pPr>
              <a:spcAft>
                <a:spcPts val="616"/>
              </a:spcAft>
              <a:buFont typeface="Wingdings" panose="05000000000000000000" pitchFamily="2" charset="2"/>
              <a:buChar char="q"/>
            </a:pPr>
            <a:r>
              <a:rPr lang="en-US" sz="2000" dirty="0">
                <a:latin typeface="Franklin Gothic Medium" panose="020B0603020102020204" pitchFamily="34" charset="0"/>
              </a:rPr>
              <a:t>Poor personal appearance</a:t>
            </a:r>
          </a:p>
          <a:p>
            <a:pPr>
              <a:spcAft>
                <a:spcPts val="616"/>
              </a:spcAft>
              <a:buFont typeface="Wingdings" panose="05000000000000000000" pitchFamily="2" charset="2"/>
              <a:buChar char="q"/>
            </a:pPr>
            <a:r>
              <a:rPr lang="en-US" sz="2000" dirty="0">
                <a:latin typeface="Franklin Gothic Medium" panose="020B0603020102020204" pitchFamily="34" charset="0"/>
              </a:rPr>
              <a:t>Asking uninformed questions about the job or company</a:t>
            </a:r>
          </a:p>
          <a:p>
            <a:pPr>
              <a:spcAft>
                <a:spcPts val="616"/>
              </a:spcAft>
              <a:buFont typeface="Wingdings" panose="05000000000000000000" pitchFamily="2" charset="2"/>
              <a:buChar char="q"/>
            </a:pPr>
            <a:r>
              <a:rPr lang="en-US" sz="2000" dirty="0" smtClean="0">
                <a:latin typeface="Franklin Gothic Medium" panose="020B0603020102020204" pitchFamily="34" charset="0"/>
              </a:rPr>
              <a:t>Sloppy </a:t>
            </a:r>
            <a:r>
              <a:rPr lang="en-US" sz="2000" dirty="0">
                <a:latin typeface="Franklin Gothic Medium" panose="020B0603020102020204" pitchFamily="34" charset="0"/>
              </a:rPr>
              <a:t>application form</a:t>
            </a:r>
          </a:p>
          <a:p>
            <a:pPr>
              <a:spcAft>
                <a:spcPts val="616"/>
              </a:spcAft>
              <a:buFont typeface="Wingdings" panose="05000000000000000000" pitchFamily="2" charset="2"/>
              <a:buChar char="q"/>
            </a:pPr>
            <a:r>
              <a:rPr lang="en-US" sz="2000" dirty="0">
                <a:latin typeface="Franklin Gothic Medium" panose="020B0603020102020204" pitchFamily="34" charset="0"/>
              </a:rPr>
              <a:t>Arriving late for the interview</a:t>
            </a:r>
          </a:p>
          <a:p>
            <a:pPr>
              <a:buFont typeface="Wingdings" panose="05000000000000000000" pitchFamily="2" charset="2"/>
              <a:buChar char="q"/>
            </a:pPr>
            <a:endParaRPr lang="en-US" sz="2000" dirty="0">
              <a:latin typeface="Franklin Gothic Medium" panose="020B0603020102020204" pitchFamily="34" charset="0"/>
            </a:endParaRPr>
          </a:p>
        </p:txBody>
      </p:sp>
    </p:spTree>
    <p:extLst>
      <p:ext uri="{BB962C8B-B14F-4D97-AF65-F5344CB8AC3E}">
        <p14:creationId xmlns:p14="http://schemas.microsoft.com/office/powerpoint/2010/main" val="3255776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071575" y="1532986"/>
            <a:ext cx="3064827" cy="573913"/>
          </a:xfrm>
        </p:spPr>
        <p:txBody>
          <a:bodyPr>
            <a:noAutofit/>
          </a:bodyPr>
          <a:lstStyle/>
          <a:p>
            <a:r>
              <a:rPr lang="en-US" sz="3600" dirty="0">
                <a:solidFill>
                  <a:schemeClr val="tx2"/>
                </a:solidFill>
                <a:effectLst>
                  <a:outerShdw blurRad="38100" dist="38100" dir="2700000" algn="tl">
                    <a:srgbClr val="000000">
                      <a:alpha val="43137"/>
                    </a:srgbClr>
                  </a:outerShdw>
                </a:effectLst>
                <a:latin typeface="Government Agent BB" panose="02000506040000020004" pitchFamily="2" charset="0"/>
              </a:rPr>
              <a:t>Three Key </a:t>
            </a:r>
            <a:r>
              <a:rPr lang="en-US" sz="3600" dirty="0" smtClean="0">
                <a:solidFill>
                  <a:schemeClr val="tx2"/>
                </a:solidFill>
                <a:effectLst>
                  <a:outerShdw blurRad="38100" dist="38100" dir="2700000" algn="tl">
                    <a:srgbClr val="000000">
                      <a:alpha val="43137"/>
                    </a:srgbClr>
                  </a:outerShdw>
                </a:effectLst>
                <a:latin typeface="Government Agent BB" panose="02000506040000020004" pitchFamily="2" charset="0"/>
              </a:rPr>
              <a:t>Topics</a:t>
            </a:r>
            <a:endParaRPr lang="en-US" sz="3600" dirty="0">
              <a:latin typeface="Government Agent BB" panose="02000506040000020004" pitchFamily="2"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54575" y="1953419"/>
            <a:ext cx="3021013" cy="3021013"/>
          </a:xfrm>
        </p:spPr>
      </p:pic>
      <p:sp>
        <p:nvSpPr>
          <p:cNvPr id="6" name="Text Placeholder 5"/>
          <p:cNvSpPr>
            <a:spLocks noGrp="1"/>
          </p:cNvSpPr>
          <p:nvPr>
            <p:ph type="body" sz="half" idx="2"/>
          </p:nvPr>
        </p:nvSpPr>
        <p:spPr>
          <a:xfrm rot="-60000">
            <a:off x="932930" y="2545397"/>
            <a:ext cx="3547277" cy="2055756"/>
          </a:xfrm>
        </p:spPr>
        <p:txBody>
          <a:bodyPr>
            <a:noAutofit/>
          </a:bodyPr>
          <a:lstStyle/>
          <a:p>
            <a:pPr marL="342900" indent="-342900" algn="l">
              <a:buFont typeface="Wingdings" panose="05000000000000000000" pitchFamily="2" charset="2"/>
              <a:buChar char="q"/>
            </a:pPr>
            <a:r>
              <a:rPr lang="en-US" sz="2000" dirty="0">
                <a:latin typeface="Franklin Gothic Medium Cond" panose="020B0606030402020204" pitchFamily="34" charset="0"/>
              </a:rPr>
              <a:t>Preparing for the </a:t>
            </a:r>
            <a:r>
              <a:rPr lang="en-US" sz="2000" dirty="0" smtClean="0">
                <a:latin typeface="Franklin Gothic Medium Cond" panose="020B0606030402020204" pitchFamily="34" charset="0"/>
              </a:rPr>
              <a:t>actual interview </a:t>
            </a:r>
          </a:p>
          <a:p>
            <a:pPr algn="l"/>
            <a:endParaRPr lang="en-US" sz="2000" dirty="0" smtClean="0">
              <a:latin typeface="Franklin Gothic Medium Cond" panose="020B0606030402020204" pitchFamily="34" charset="0"/>
              <a:sym typeface="Wingdings"/>
            </a:endParaRPr>
          </a:p>
          <a:p>
            <a:pPr marL="342900" indent="-342900" algn="l">
              <a:buFont typeface="Wingdings" panose="05000000000000000000" pitchFamily="2" charset="2"/>
              <a:buChar char="q"/>
            </a:pPr>
            <a:r>
              <a:rPr lang="en-US" sz="2000" dirty="0" smtClean="0">
                <a:latin typeface="Franklin Gothic Medium Cond" panose="020B0606030402020204" pitchFamily="34" charset="0"/>
              </a:rPr>
              <a:t>When </a:t>
            </a:r>
            <a:r>
              <a:rPr lang="en-US" sz="2000" dirty="0">
                <a:latin typeface="Franklin Gothic Medium Cond" panose="020B0606030402020204" pitchFamily="34" charset="0"/>
              </a:rPr>
              <a:t>you land the </a:t>
            </a:r>
            <a:r>
              <a:rPr lang="en-US" sz="2000" dirty="0" smtClean="0">
                <a:latin typeface="Franklin Gothic Medium Cond" panose="020B0606030402020204" pitchFamily="34" charset="0"/>
              </a:rPr>
              <a:t>interview</a:t>
            </a:r>
          </a:p>
          <a:p>
            <a:pPr algn="l"/>
            <a:endParaRPr lang="en-US" sz="2000" dirty="0" smtClean="0">
              <a:latin typeface="Franklin Gothic Medium Cond" panose="020B0606030402020204" pitchFamily="34" charset="0"/>
            </a:endParaRPr>
          </a:p>
          <a:p>
            <a:pPr marL="342900" indent="-342900" algn="l">
              <a:buFont typeface="Wingdings" panose="05000000000000000000" pitchFamily="2" charset="2"/>
              <a:buChar char="q"/>
            </a:pPr>
            <a:r>
              <a:rPr lang="en-US" sz="2000" dirty="0" smtClean="0">
                <a:latin typeface="Franklin Gothic Medium Cond" panose="020B0606030402020204" pitchFamily="34" charset="0"/>
              </a:rPr>
              <a:t>After </a:t>
            </a:r>
            <a:r>
              <a:rPr lang="en-US" sz="2000" dirty="0">
                <a:latin typeface="Franklin Gothic Medium Cond" panose="020B0606030402020204" pitchFamily="34" charset="0"/>
              </a:rPr>
              <a:t>the </a:t>
            </a:r>
            <a:r>
              <a:rPr lang="en-US" sz="2000" dirty="0" smtClean="0">
                <a:latin typeface="Franklin Gothic Medium Cond" panose="020B0606030402020204" pitchFamily="34" charset="0"/>
              </a:rPr>
              <a:t>interview  </a:t>
            </a:r>
            <a:endParaRPr lang="en-US" sz="2000" dirty="0">
              <a:latin typeface="Franklin Gothic Medium Cond" panose="020B0606030402020204" pitchFamily="34" charset="0"/>
            </a:endParaRPr>
          </a:p>
        </p:txBody>
      </p:sp>
    </p:spTree>
    <p:extLst>
      <p:ext uri="{BB962C8B-B14F-4D97-AF65-F5344CB8AC3E}">
        <p14:creationId xmlns:p14="http://schemas.microsoft.com/office/powerpoint/2010/main" val="625017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effectLst>
                  <a:outerShdw blurRad="38100" dist="38100" dir="2700000" algn="tl">
                    <a:srgbClr val="000000">
                      <a:alpha val="43137"/>
                    </a:srgbClr>
                  </a:outerShdw>
                </a:effectLst>
                <a:latin typeface="Government Agent BB" panose="02000506040000020004" pitchFamily="2" charset="0"/>
              </a:rPr>
              <a:t>Interviewing</a:t>
            </a:r>
            <a:endParaRPr lang="en-US" dirty="0">
              <a:solidFill>
                <a:schemeClr val="tx2"/>
              </a:solidFill>
              <a:effectLst>
                <a:outerShdw blurRad="38100" dist="38100" dir="2700000" algn="tl">
                  <a:srgbClr val="000000">
                    <a:alpha val="43137"/>
                  </a:srgbClr>
                </a:outerShdw>
              </a:effectLst>
              <a:latin typeface="Government Agent BB" panose="02000506040000020004" pitchFamily="2"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546" r="5904"/>
          <a:stretch/>
        </p:blipFill>
        <p:spPr>
          <a:xfrm>
            <a:off x="0" y="0"/>
            <a:ext cx="9144000" cy="6882596"/>
          </a:xfrm>
          <a:prstGeom prst="rect">
            <a:avLst/>
          </a:prstGeom>
        </p:spPr>
      </p:pic>
      <p:sp>
        <p:nvSpPr>
          <p:cNvPr id="3" name="Content Placeholder 2"/>
          <p:cNvSpPr>
            <a:spLocks noGrp="1"/>
          </p:cNvSpPr>
          <p:nvPr>
            <p:ph idx="1"/>
          </p:nvPr>
        </p:nvSpPr>
        <p:spPr>
          <a:xfrm>
            <a:off x="2362200" y="1447800"/>
            <a:ext cx="6196405" cy="3603812"/>
          </a:xfrm>
        </p:spPr>
        <p:txBody>
          <a:bodyPr/>
          <a:lstStyle/>
          <a:p>
            <a:pPr marL="0" indent="0">
              <a:buNone/>
            </a:pPr>
            <a:r>
              <a:rPr lang="en-US" dirty="0">
                <a:latin typeface="Franklin Gothic Medium Cond" panose="020B0606030402020204" pitchFamily="34" charset="0"/>
              </a:rPr>
              <a:t>An Interview provides a chance for the potential employer to learn more about you, and for you to learn more about an employer.  It’s simply a conversation between two parties.  </a:t>
            </a:r>
          </a:p>
          <a:p>
            <a:endParaRPr lang="en-US" dirty="0">
              <a:latin typeface="Franklin Gothic Medium Cond" panose="020B0606030402020204" pitchFamily="34" charset="0"/>
            </a:endParaRPr>
          </a:p>
        </p:txBody>
      </p:sp>
    </p:spTree>
    <p:extLst>
      <p:ext uri="{BB962C8B-B14F-4D97-AF65-F5344CB8AC3E}">
        <p14:creationId xmlns:p14="http://schemas.microsoft.com/office/powerpoint/2010/main" val="2756915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5023" y="817583"/>
            <a:ext cx="6965245" cy="858818"/>
          </a:xfrm>
        </p:spPr>
        <p:txBody>
          <a:bodyPr/>
          <a:lstStyle/>
          <a:p>
            <a:r>
              <a:rPr lang="en-US" dirty="0" smtClean="0">
                <a:solidFill>
                  <a:schemeClr val="tx2"/>
                </a:solidFill>
                <a:effectLst>
                  <a:outerShdw blurRad="38100" dist="38100" dir="2700000" algn="tl">
                    <a:srgbClr val="000000">
                      <a:alpha val="43137"/>
                    </a:srgbClr>
                  </a:outerShdw>
                </a:effectLst>
                <a:latin typeface="Government Agent BB" panose="02000506040000020004" pitchFamily="2" charset="0"/>
                <a:cs typeface="Times" pitchFamily="18" charset="0"/>
              </a:rPr>
              <a:t>Before the Interview</a:t>
            </a:r>
            <a:endParaRPr lang="en-US" dirty="0">
              <a:solidFill>
                <a:schemeClr val="tx2"/>
              </a:solidFill>
              <a:effectLst>
                <a:outerShdw blurRad="38100" dist="38100" dir="2700000" algn="tl">
                  <a:srgbClr val="000000">
                    <a:alpha val="43137"/>
                  </a:srgbClr>
                </a:outerShdw>
              </a:effectLst>
              <a:latin typeface="Government Agent BB" panose="02000506040000020004" pitchFamily="2" charset="0"/>
              <a:cs typeface="Times" pitchFamily="18" charset="0"/>
            </a:endParaRPr>
          </a:p>
        </p:txBody>
      </p:sp>
      <p:sp>
        <p:nvSpPr>
          <p:cNvPr id="2" name="Date Placeholder 1"/>
          <p:cNvSpPr>
            <a:spLocks noGrp="1"/>
          </p:cNvSpPr>
          <p:nvPr>
            <p:ph type="dt" sz="half" idx="10"/>
          </p:nvPr>
        </p:nvSpPr>
        <p:spPr/>
        <p:txBody>
          <a:bodyPr/>
          <a:lstStyle/>
          <a:p>
            <a:fld id="{3B1E10A1-A96C-504E-A38F-7248C234B8B9}" type="datetime4">
              <a:rPr lang="en-US" smtClean="0"/>
              <a:pPr/>
              <a:t>November 30, 2015</a:t>
            </a:fld>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1768455"/>
            <a:ext cx="6400799" cy="4291482"/>
          </a:xfrm>
        </p:spPr>
      </p:pic>
      <p:sp>
        <p:nvSpPr>
          <p:cNvPr id="8" name="Title 4"/>
          <p:cNvSpPr txBox="1">
            <a:spLocks/>
          </p:cNvSpPr>
          <p:nvPr/>
        </p:nvSpPr>
        <p:spPr>
          <a:xfrm>
            <a:off x="4876800" y="2438400"/>
            <a:ext cx="2362200" cy="3276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a:buFont typeface="Wingdings" panose="05000000000000000000" pitchFamily="2" charset="2"/>
              <a:buChar char="ü"/>
            </a:pPr>
            <a:r>
              <a:rPr lang="en-US" sz="1800" dirty="0">
                <a:latin typeface="Franklin Gothic Medium Cond" panose="020B0606030402020204" pitchFamily="34" charset="0"/>
              </a:rPr>
              <a:t>Birth certificate	</a:t>
            </a:r>
          </a:p>
          <a:p>
            <a:pPr marL="285750" indent="-285750" algn="l">
              <a:buFont typeface="Wingdings" panose="05000000000000000000" pitchFamily="2" charset="2"/>
              <a:buChar char="ü"/>
            </a:pPr>
            <a:r>
              <a:rPr lang="en-US" sz="1800" dirty="0">
                <a:latin typeface="Franklin Gothic Medium Cond" panose="020B0606030402020204" pitchFamily="34" charset="0"/>
              </a:rPr>
              <a:t>Social security card</a:t>
            </a:r>
          </a:p>
          <a:p>
            <a:pPr marL="285750" indent="-285750" algn="l">
              <a:buFont typeface="Wingdings" panose="05000000000000000000" pitchFamily="2" charset="2"/>
              <a:buChar char="ü"/>
            </a:pPr>
            <a:r>
              <a:rPr lang="en-US" sz="1800" dirty="0">
                <a:latin typeface="Franklin Gothic Medium Cond" panose="020B0606030402020204" pitchFamily="34" charset="0"/>
              </a:rPr>
              <a:t>Driver’s license/ID</a:t>
            </a:r>
          </a:p>
          <a:p>
            <a:pPr marL="285750" indent="-285750" algn="l">
              <a:buFont typeface="Wingdings" panose="05000000000000000000" pitchFamily="2" charset="2"/>
              <a:buChar char="ü"/>
            </a:pPr>
            <a:r>
              <a:rPr lang="en-US" sz="1800" dirty="0">
                <a:latin typeface="Franklin Gothic Medium Cond" panose="020B0606030402020204" pitchFamily="34" charset="0"/>
              </a:rPr>
              <a:t>Copies of your resume </a:t>
            </a:r>
          </a:p>
          <a:p>
            <a:pPr marL="285750" indent="-285750" algn="l">
              <a:buFont typeface="Wingdings" panose="05000000000000000000" pitchFamily="2" charset="2"/>
              <a:buChar char="ü"/>
            </a:pPr>
            <a:r>
              <a:rPr lang="en-US" sz="1800" dirty="0" smtClean="0">
                <a:latin typeface="Franklin Gothic Medium Cond" panose="020B0606030402020204" pitchFamily="34" charset="0"/>
              </a:rPr>
              <a:t>Recommendations</a:t>
            </a:r>
            <a:endParaRPr lang="en-US" sz="1800" dirty="0">
              <a:latin typeface="Franklin Gothic Medium Cond" panose="020B0606030402020204" pitchFamily="34" charset="0"/>
            </a:endParaRPr>
          </a:p>
          <a:p>
            <a:pPr marL="285750" indent="-285750" algn="l">
              <a:buFont typeface="Wingdings" panose="05000000000000000000" pitchFamily="2" charset="2"/>
              <a:buChar char="ü"/>
            </a:pPr>
            <a:r>
              <a:rPr lang="en-US" sz="1800" dirty="0">
                <a:latin typeface="Franklin Gothic Medium Cond" panose="020B0606030402020204" pitchFamily="34" charset="0"/>
              </a:rPr>
              <a:t>Work permits</a:t>
            </a:r>
          </a:p>
          <a:p>
            <a:pPr marL="285750" indent="-285750" algn="l">
              <a:buFont typeface="Wingdings" panose="05000000000000000000" pitchFamily="2" charset="2"/>
              <a:buChar char="ü"/>
            </a:pPr>
            <a:r>
              <a:rPr lang="en-US" sz="1800" dirty="0">
                <a:latin typeface="Franklin Gothic Medium Cond" panose="020B0606030402020204" pitchFamily="34" charset="0"/>
              </a:rPr>
              <a:t>J</a:t>
            </a:r>
            <a:r>
              <a:rPr lang="en-US" sz="1800" dirty="0" smtClean="0">
                <a:latin typeface="Franklin Gothic Medium Cond" panose="020B0606030402020204" pitchFamily="34" charset="0"/>
              </a:rPr>
              <a:t>ob </a:t>
            </a:r>
            <a:r>
              <a:rPr lang="en-US" sz="1800" dirty="0">
                <a:latin typeface="Franklin Gothic Medium Cond" panose="020B0606030402020204" pitchFamily="34" charset="0"/>
              </a:rPr>
              <a:t>application</a:t>
            </a:r>
          </a:p>
          <a:p>
            <a:pPr marL="285750" indent="-285750" algn="l">
              <a:buFont typeface="Wingdings" panose="05000000000000000000" pitchFamily="2" charset="2"/>
              <a:buChar char="ü"/>
            </a:pPr>
            <a:r>
              <a:rPr lang="en-US" sz="1800" dirty="0" smtClean="0">
                <a:latin typeface="Franklin Gothic Medium Cond" panose="020B0606030402020204" pitchFamily="34" charset="0"/>
              </a:rPr>
              <a:t>Pens</a:t>
            </a:r>
            <a:r>
              <a:rPr lang="en-US" sz="1800" dirty="0">
                <a:latin typeface="Franklin Gothic Medium Cond" panose="020B0606030402020204" pitchFamily="34" charset="0"/>
              </a:rPr>
              <a:t>		</a:t>
            </a:r>
          </a:p>
          <a:p>
            <a:pPr marL="285750" indent="-285750" algn="l">
              <a:buFont typeface="Wingdings" panose="05000000000000000000" pitchFamily="2" charset="2"/>
              <a:buChar char="ü"/>
            </a:pPr>
            <a:r>
              <a:rPr lang="en-US" sz="1800" dirty="0">
                <a:latin typeface="Franklin Gothic Medium Cond" panose="020B0606030402020204" pitchFamily="34" charset="0"/>
              </a:rPr>
              <a:t>Paper to take notes</a:t>
            </a:r>
          </a:p>
          <a:p>
            <a:pPr marL="285750" indent="-285750" algn="l">
              <a:buFont typeface="Wingdings" panose="05000000000000000000" pitchFamily="2" charset="2"/>
              <a:buChar char="ü"/>
            </a:pPr>
            <a:endParaRPr lang="en-US" sz="1800" dirty="0">
              <a:latin typeface="Franklin Gothic Medium Cond" panose="020B0606030402020204" pitchFamily="34" charset="0"/>
              <a:cs typeface="Times" pitchFamily="18" charset="0"/>
            </a:endParaRPr>
          </a:p>
        </p:txBody>
      </p:sp>
      <p:sp>
        <p:nvSpPr>
          <p:cNvPr id="9" name="Title 4"/>
          <p:cNvSpPr txBox="1">
            <a:spLocks/>
          </p:cNvSpPr>
          <p:nvPr/>
        </p:nvSpPr>
        <p:spPr>
          <a:xfrm>
            <a:off x="2057400" y="3352800"/>
            <a:ext cx="23622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smtClean="0">
                <a:solidFill>
                  <a:schemeClr val="bg1"/>
                </a:solidFill>
                <a:latin typeface="Rockwell Condensed" panose="02060603050405020104" pitchFamily="18" charset="0"/>
              </a:rPr>
              <a:t>Job Search Folder</a:t>
            </a:r>
            <a:endParaRPr lang="en-US" sz="2800" dirty="0">
              <a:solidFill>
                <a:schemeClr val="bg1"/>
              </a:solidFill>
              <a:latin typeface="Rockwell Condensed" panose="02060603050405020104" pitchFamily="18" charset="0"/>
              <a:cs typeface="Times"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2590800"/>
            <a:ext cx="1828800" cy="885585"/>
          </a:xfrm>
          <a:prstGeom prst="rect">
            <a:avLst/>
          </a:prstGeom>
        </p:spPr>
      </p:pic>
    </p:spTree>
    <p:extLst>
      <p:ext uri="{BB962C8B-B14F-4D97-AF65-F5344CB8AC3E}">
        <p14:creationId xmlns:p14="http://schemas.microsoft.com/office/powerpoint/2010/main" val="3287937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108976" y="864830"/>
            <a:ext cx="3064827" cy="1503037"/>
          </a:xfrm>
        </p:spPr>
        <p:txBody>
          <a:bodyPr>
            <a:noAutofit/>
          </a:bodyPr>
          <a:lstStyle/>
          <a:p>
            <a:r>
              <a:rPr lang="en-US" sz="4400" dirty="0" smtClean="0">
                <a:solidFill>
                  <a:schemeClr val="tx2"/>
                </a:solidFill>
                <a:effectLst>
                  <a:outerShdw blurRad="38100" dist="38100" dir="2700000" algn="tl">
                    <a:srgbClr val="000000">
                      <a:alpha val="43137"/>
                    </a:srgbClr>
                  </a:outerShdw>
                </a:effectLst>
                <a:latin typeface="Government Agent BB" panose="02000506040000020004" pitchFamily="2" charset="0"/>
              </a:rPr>
              <a:t>Know Yourself</a:t>
            </a:r>
            <a:endParaRPr lang="en-US" sz="4400" dirty="0">
              <a:solidFill>
                <a:schemeClr val="tx2"/>
              </a:solidFill>
              <a:effectLst>
                <a:outerShdw blurRad="38100" dist="38100" dir="2700000" algn="tl">
                  <a:srgbClr val="000000">
                    <a:alpha val="43137"/>
                  </a:srgbClr>
                </a:outerShdw>
              </a:effectLst>
              <a:latin typeface="Government Agent BB" panose="02000506040000020004" pitchFamily="2" charset="0"/>
            </a:endParaRP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rot="-60000">
            <a:off x="989631" y="2365125"/>
            <a:ext cx="3201243" cy="3360363"/>
          </a:xfrm>
        </p:spPr>
        <p:txBody>
          <a:bodyPr>
            <a:noAutofit/>
          </a:bodyPr>
          <a:lstStyle/>
          <a:p>
            <a:pPr marL="342900" indent="-342900" algn="l">
              <a:buFont typeface="Wingdings" panose="05000000000000000000" pitchFamily="2" charset="2"/>
              <a:buChar char="q"/>
            </a:pPr>
            <a:r>
              <a:rPr lang="en-US" sz="1800" dirty="0">
                <a:latin typeface="Franklin Gothic Medium Cond" panose="020B0606030402020204" pitchFamily="34" charset="0"/>
              </a:rPr>
              <a:t>Spend some </a:t>
            </a:r>
            <a:r>
              <a:rPr lang="en-US" sz="1800" dirty="0" smtClean="0">
                <a:latin typeface="Franklin Gothic Medium Cond" panose="020B0606030402020204" pitchFamily="34" charset="0"/>
              </a:rPr>
              <a:t>time reviewing </a:t>
            </a:r>
            <a:r>
              <a:rPr lang="en-US" sz="1800" dirty="0">
                <a:latin typeface="Franklin Gothic Medium Cond" panose="020B0606030402020204" pitchFamily="34" charset="0"/>
              </a:rPr>
              <a:t>your qualifications </a:t>
            </a:r>
            <a:r>
              <a:rPr lang="en-US" sz="1800" dirty="0" smtClean="0">
                <a:latin typeface="Franklin Gothic Medium Cond" panose="020B0606030402020204" pitchFamily="34" charset="0"/>
              </a:rPr>
              <a:t>and accomplishments . </a:t>
            </a:r>
            <a:endParaRPr lang="en-US" sz="1800" dirty="0">
              <a:latin typeface="Franklin Gothic Medium Cond" panose="020B0606030402020204" pitchFamily="34" charset="0"/>
            </a:endParaRPr>
          </a:p>
          <a:p>
            <a:pPr marL="285750" indent="-285750" algn="l">
              <a:buFont typeface="Wingdings" panose="05000000000000000000" pitchFamily="2" charset="2"/>
              <a:buChar char="q"/>
            </a:pPr>
            <a:endParaRPr lang="en-US" sz="1800" dirty="0">
              <a:latin typeface="Franklin Gothic Medium Cond" panose="020B0606030402020204" pitchFamily="34" charset="0"/>
            </a:endParaRPr>
          </a:p>
          <a:p>
            <a:pPr marL="342900" indent="-342900" algn="l">
              <a:buFont typeface="Wingdings" panose="05000000000000000000" pitchFamily="2" charset="2"/>
              <a:buChar char="q"/>
            </a:pPr>
            <a:r>
              <a:rPr lang="en-US" sz="1800" dirty="0">
                <a:latin typeface="Franklin Gothic Medium Cond" panose="020B0606030402020204" pitchFamily="34" charset="0"/>
              </a:rPr>
              <a:t>Get to know your personal attributes and skills by taking a self assessment. </a:t>
            </a:r>
          </a:p>
          <a:p>
            <a:pPr marL="342900" indent="-342900" algn="l">
              <a:buFont typeface="Wingdings" panose="05000000000000000000" pitchFamily="2" charset="2"/>
              <a:buChar char="q"/>
            </a:pPr>
            <a:endParaRPr lang="en-US" sz="1800" dirty="0">
              <a:latin typeface="Franklin Gothic Medium Cond" panose="020B0606030402020204" pitchFamily="34" charset="0"/>
            </a:endParaRPr>
          </a:p>
          <a:p>
            <a:pPr marL="342900" indent="-342900" algn="l">
              <a:buFont typeface="Wingdings" panose="05000000000000000000" pitchFamily="2" charset="2"/>
              <a:buChar char="q"/>
            </a:pPr>
            <a:r>
              <a:rPr lang="en-US" sz="1800" dirty="0">
                <a:latin typeface="Franklin Gothic Medium Cond" panose="020B0606030402020204" pitchFamily="34" charset="0"/>
              </a:rPr>
              <a:t>Think about your career </a:t>
            </a:r>
            <a:r>
              <a:rPr lang="en-US" sz="1800" dirty="0" smtClean="0">
                <a:latin typeface="Franklin Gothic Medium Cond" panose="020B0606030402020204" pitchFamily="34" charset="0"/>
              </a:rPr>
              <a:t>goals. </a:t>
            </a:r>
            <a:r>
              <a:rPr lang="en-US" sz="1800" dirty="0">
                <a:latin typeface="Franklin Gothic Medium Cond" panose="020B0606030402020204" pitchFamily="34" charset="0"/>
              </a:rPr>
              <a:t>Where do you see yourself down the road?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5449" r="27122"/>
          <a:stretch/>
        </p:blipFill>
        <p:spPr>
          <a:xfrm rot="168405">
            <a:off x="4800600" y="1066800"/>
            <a:ext cx="3148781" cy="4648200"/>
          </a:xfrm>
          <a:prstGeom prst="rect">
            <a:avLst/>
          </a:prstGeom>
        </p:spPr>
      </p:pic>
    </p:spTree>
    <p:extLst>
      <p:ext uri="{BB962C8B-B14F-4D97-AF65-F5344CB8AC3E}">
        <p14:creationId xmlns:p14="http://schemas.microsoft.com/office/powerpoint/2010/main" val="1795199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412" y="808038"/>
            <a:ext cx="7138988" cy="639762"/>
          </a:xfrm>
        </p:spPr>
        <p:txBody>
          <a:bodyPr>
            <a:noAutofit/>
          </a:bodyPr>
          <a:lstStyle/>
          <a:p>
            <a:r>
              <a:rPr lang="en-US" dirty="0" smtClean="0">
                <a:solidFill>
                  <a:schemeClr val="tx2"/>
                </a:solidFill>
                <a:effectLst>
                  <a:outerShdw blurRad="38100" dist="38100" dir="2700000" algn="tl">
                    <a:srgbClr val="000000">
                      <a:alpha val="43137"/>
                    </a:srgbClr>
                  </a:outerShdw>
                </a:effectLst>
                <a:latin typeface="Government Agent BB" panose="02000506040000020004" pitchFamily="2" charset="0"/>
              </a:rPr>
              <a:t>Research the Company</a:t>
            </a:r>
            <a:endParaRPr lang="en-US" dirty="0">
              <a:solidFill>
                <a:schemeClr val="tx2"/>
              </a:solidFill>
              <a:effectLst>
                <a:outerShdw blurRad="38100" dist="38100" dir="2700000" algn="tl">
                  <a:srgbClr val="000000">
                    <a:alpha val="43137"/>
                  </a:srgbClr>
                </a:outerShdw>
              </a:effectLst>
              <a:latin typeface="Government Agent BB" panose="02000506040000020004" pitchFamily="2"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63460" y="1752600"/>
            <a:ext cx="5396443" cy="3603625"/>
          </a:xfrm>
        </p:spPr>
      </p:pic>
    </p:spTree>
    <p:extLst>
      <p:ext uri="{BB962C8B-B14F-4D97-AF65-F5344CB8AC3E}">
        <p14:creationId xmlns:p14="http://schemas.microsoft.com/office/powerpoint/2010/main" val="250089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60000">
            <a:off x="1108976" y="1365933"/>
            <a:ext cx="3064827" cy="1503037"/>
          </a:xfrm>
        </p:spPr>
        <p:txBody>
          <a:bodyPr>
            <a:noAutofit/>
          </a:bodyPr>
          <a:lstStyle/>
          <a:p>
            <a:r>
              <a:rPr lang="en-US" sz="4000" dirty="0" smtClean="0">
                <a:solidFill>
                  <a:schemeClr val="tx2"/>
                </a:solidFill>
                <a:effectLst>
                  <a:outerShdw blurRad="38100" dist="38100" dir="2700000" algn="tl">
                    <a:srgbClr val="000000">
                      <a:alpha val="43137"/>
                    </a:srgbClr>
                  </a:outerShdw>
                </a:effectLst>
                <a:latin typeface="Government Agent BB" panose="02000506040000020004" pitchFamily="2" charset="0"/>
                <a:ea typeface="Ebrima" panose="02000000000000000000" pitchFamily="2" charset="0"/>
                <a:cs typeface="Ebrima" panose="02000000000000000000" pitchFamily="2" charset="0"/>
              </a:rPr>
              <a:t>Making a Lasting Impression</a:t>
            </a:r>
            <a:endParaRPr lang="en-US" sz="4000" dirty="0">
              <a:solidFill>
                <a:schemeClr val="tx2"/>
              </a:solidFill>
              <a:effectLst>
                <a:outerShdw blurRad="38100" dist="38100" dir="2700000" algn="tl">
                  <a:srgbClr val="000000">
                    <a:alpha val="43137"/>
                  </a:srgbClr>
                </a:outerShdw>
              </a:effectLst>
              <a:latin typeface="Government Agent BB" panose="02000506040000020004" pitchFamily="2" charset="0"/>
              <a:ea typeface="Ebrima" panose="02000000000000000000" pitchFamily="2" charset="0"/>
              <a:cs typeface="Ebrima" panose="02000000000000000000" pitchFamily="2"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32225" y="1459563"/>
            <a:ext cx="2665712" cy="4008724"/>
          </a:xfrm>
        </p:spPr>
      </p:pic>
      <p:sp>
        <p:nvSpPr>
          <p:cNvPr id="4" name="Text Placeholder 3"/>
          <p:cNvSpPr>
            <a:spLocks noGrp="1"/>
          </p:cNvSpPr>
          <p:nvPr>
            <p:ph type="body" sz="half" idx="2"/>
          </p:nvPr>
        </p:nvSpPr>
        <p:spPr>
          <a:xfrm rot="-60000">
            <a:off x="1139767" y="3087558"/>
            <a:ext cx="3048891" cy="3058269"/>
          </a:xfrm>
        </p:spPr>
        <p:txBody>
          <a:bodyPr>
            <a:normAutofit/>
          </a:bodyPr>
          <a:lstStyle/>
          <a:p>
            <a:r>
              <a:rPr lang="en-US" sz="2400" dirty="0">
                <a:latin typeface="Franklin Gothic Medium Cond" panose="020B0606030402020204" pitchFamily="34" charset="0"/>
              </a:rPr>
              <a:t>Most experts agree that 80 percent of an interviewer’s opinion of a candidate is based </a:t>
            </a:r>
            <a:r>
              <a:rPr lang="en-US" sz="2400" dirty="0" smtClean="0">
                <a:latin typeface="Franklin Gothic Medium Cond" panose="020B0606030402020204" pitchFamily="34" charset="0"/>
              </a:rPr>
              <a:t>solely </a:t>
            </a:r>
            <a:r>
              <a:rPr lang="en-US" sz="2400" dirty="0">
                <a:latin typeface="Franklin Gothic Medium Cond" panose="020B0606030402020204" pitchFamily="34" charset="0"/>
              </a:rPr>
              <a:t>on his or her first impression. </a:t>
            </a:r>
          </a:p>
        </p:txBody>
      </p:sp>
      <p:sp>
        <p:nvSpPr>
          <p:cNvPr id="7" name="Title 1"/>
          <p:cNvSpPr txBox="1">
            <a:spLocks/>
          </p:cNvSpPr>
          <p:nvPr/>
        </p:nvSpPr>
        <p:spPr>
          <a:xfrm rot="-60000">
            <a:off x="1155883" y="4903430"/>
            <a:ext cx="3064827" cy="1503037"/>
          </a:xfrm>
          <a:prstGeom prst="rect">
            <a:avLst/>
          </a:prstGeom>
        </p:spPr>
        <p:txBody>
          <a:bodyPr vert="horz" lIns="91440" tIns="45720" rIns="91440" bIns="45720" rtlCol="0" anchor="b">
            <a:noAutofit/>
          </a:bodyPr>
          <a:lstStyle>
            <a:lvl1pPr algn="ctr" defTabSz="914400" rtl="0" eaLnBrk="1" latinLnBrk="0" hangingPunct="1">
              <a:spcBef>
                <a:spcPct val="0"/>
              </a:spcBef>
              <a:buNone/>
              <a:defRPr sz="24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200" dirty="0" smtClean="0">
                <a:solidFill>
                  <a:schemeClr val="tx2"/>
                </a:solidFill>
                <a:effectLst>
                  <a:outerShdw blurRad="38100" dist="38100" dir="2700000" algn="tl">
                    <a:srgbClr val="000000">
                      <a:alpha val="43137"/>
                    </a:srgbClr>
                  </a:outerShdw>
                </a:effectLst>
                <a:latin typeface="Government Agent BB" panose="02000506040000020004" pitchFamily="2" charset="0"/>
                <a:ea typeface="Ebrima" panose="02000000000000000000" pitchFamily="2" charset="0"/>
                <a:cs typeface="Ebrima" panose="02000000000000000000" pitchFamily="2" charset="0"/>
              </a:rPr>
              <a:t>80%</a:t>
            </a:r>
            <a:endParaRPr lang="en-US" sz="7200" dirty="0">
              <a:solidFill>
                <a:schemeClr val="tx2"/>
              </a:solidFill>
              <a:effectLst>
                <a:outerShdw blurRad="38100" dist="38100" dir="2700000" algn="tl">
                  <a:srgbClr val="000000">
                    <a:alpha val="43137"/>
                  </a:srgbClr>
                </a:outerShdw>
              </a:effectLst>
              <a:latin typeface="Government Agent BB" panose="02000506040000020004"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142672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effectLst>
                  <a:outerShdw blurRad="38100" dist="38100" dir="2700000" algn="tl">
                    <a:srgbClr val="000000">
                      <a:alpha val="43137"/>
                    </a:srgbClr>
                  </a:outerShdw>
                </a:effectLst>
                <a:latin typeface="Government Agent BB" panose="02000506040000020004" pitchFamily="2" charset="0"/>
              </a:rPr>
              <a:t>How to Create Presence</a:t>
            </a:r>
            <a:endParaRPr lang="en-US" dirty="0">
              <a:solidFill>
                <a:schemeClr val="tx2"/>
              </a:solidFill>
              <a:effectLst>
                <a:outerShdw blurRad="38100" dist="38100" dir="2700000" algn="tl">
                  <a:srgbClr val="000000">
                    <a:alpha val="43137"/>
                  </a:srgbClr>
                </a:outerShdw>
              </a:effectLst>
              <a:latin typeface="Government Agent BB" panose="02000506040000020004" pitchFamily="2" charset="0"/>
            </a:endParaRPr>
          </a:p>
        </p:txBody>
      </p:sp>
      <p:sp>
        <p:nvSpPr>
          <p:cNvPr id="5" name="Text Placeholder 4"/>
          <p:cNvSpPr>
            <a:spLocks noGrp="1"/>
          </p:cNvSpPr>
          <p:nvPr>
            <p:ph type="body" sz="quarter" idx="3"/>
          </p:nvPr>
        </p:nvSpPr>
        <p:spPr>
          <a:xfrm>
            <a:off x="4910669" y="1752600"/>
            <a:ext cx="2944368" cy="822960"/>
          </a:xfrm>
        </p:spPr>
        <p:txBody>
          <a:bodyPr/>
          <a:lstStyle/>
          <a:p>
            <a:r>
              <a:rPr lang="en-US" dirty="0"/>
              <a:t>General Business Attire for </a:t>
            </a:r>
            <a:r>
              <a:rPr lang="en-US" dirty="0" smtClean="0"/>
              <a:t>Men</a:t>
            </a:r>
            <a:endParaRPr lang="en-US" dirty="0"/>
          </a:p>
        </p:txBody>
      </p:sp>
      <p:sp>
        <p:nvSpPr>
          <p:cNvPr id="7" name="Content Placeholder 6"/>
          <p:cNvSpPr>
            <a:spLocks noGrp="1"/>
          </p:cNvSpPr>
          <p:nvPr>
            <p:ph sz="quarter" idx="14"/>
          </p:nvPr>
        </p:nvSpPr>
        <p:spPr>
          <a:xfrm>
            <a:off x="4645150" y="2575102"/>
            <a:ext cx="3432049" cy="3368498"/>
          </a:xfrm>
        </p:spPr>
        <p:txBody>
          <a:bodyPr>
            <a:noAutofit/>
          </a:bodyPr>
          <a:lstStyle/>
          <a:p>
            <a:pPr>
              <a:buFont typeface="Wingdings" panose="05000000000000000000" pitchFamily="2" charset="2"/>
              <a:buChar char="q"/>
            </a:pPr>
            <a:r>
              <a:rPr lang="en-US" sz="1800" dirty="0">
                <a:latin typeface="Franklin Gothic Medium Cond" panose="020B0606030402020204" pitchFamily="34" charset="0"/>
              </a:rPr>
              <a:t>A </a:t>
            </a:r>
            <a:r>
              <a:rPr lang="en-US" sz="1800" dirty="0" smtClean="0">
                <a:latin typeface="Franklin Gothic Medium Cond" panose="020B0606030402020204" pitchFamily="34" charset="0"/>
              </a:rPr>
              <a:t>two </a:t>
            </a:r>
            <a:r>
              <a:rPr lang="en-US" sz="1800" dirty="0">
                <a:latin typeface="Franklin Gothic Medium Cond" panose="020B0606030402020204" pitchFamily="34" charset="0"/>
              </a:rPr>
              <a:t>piece, conservative suit in a dark color– navy, black, or </a:t>
            </a:r>
            <a:r>
              <a:rPr lang="en-US" sz="1800" dirty="0" smtClean="0">
                <a:latin typeface="Franklin Gothic Medium Cond" panose="020B0606030402020204" pitchFamily="34" charset="0"/>
              </a:rPr>
              <a:t>gray</a:t>
            </a:r>
            <a:endParaRPr lang="en-US" sz="1800" dirty="0">
              <a:latin typeface="Franklin Gothic Medium Cond" panose="020B0606030402020204" pitchFamily="34" charset="0"/>
            </a:endParaRPr>
          </a:p>
          <a:p>
            <a:pPr>
              <a:buFont typeface="Wingdings" panose="05000000000000000000" pitchFamily="2" charset="2"/>
              <a:buChar char="q"/>
            </a:pPr>
            <a:r>
              <a:rPr lang="en-US" sz="1800" dirty="0">
                <a:latin typeface="Franklin Gothic Medium Cond" panose="020B0606030402020204" pitchFamily="34" charset="0"/>
              </a:rPr>
              <a:t>A white or blue long-sleeved, button-down dress shirt (an undershirt is a good idea)</a:t>
            </a:r>
          </a:p>
          <a:p>
            <a:pPr>
              <a:buFont typeface="Wingdings" panose="05000000000000000000" pitchFamily="2" charset="2"/>
              <a:buChar char="q"/>
            </a:pPr>
            <a:r>
              <a:rPr lang="en-US" sz="1800" dirty="0">
                <a:latin typeface="Franklin Gothic Medium Cond" panose="020B0606030402020204" pitchFamily="34" charset="0"/>
              </a:rPr>
              <a:t>A coordinating neck tie with a subtle </a:t>
            </a:r>
            <a:r>
              <a:rPr lang="en-US" sz="1800" dirty="0" smtClean="0">
                <a:latin typeface="Franklin Gothic Medium Cond" panose="020B0606030402020204" pitchFamily="34" charset="0"/>
              </a:rPr>
              <a:t>pattern</a:t>
            </a:r>
            <a:endParaRPr lang="en-US" sz="1800" dirty="0">
              <a:latin typeface="Franklin Gothic Medium Cond" panose="020B0606030402020204" pitchFamily="34" charset="0"/>
            </a:endParaRPr>
          </a:p>
          <a:p>
            <a:pPr>
              <a:buFont typeface="Wingdings" panose="05000000000000000000" pitchFamily="2" charset="2"/>
              <a:buChar char="q"/>
            </a:pPr>
            <a:r>
              <a:rPr lang="en-US" sz="1800" dirty="0">
                <a:latin typeface="Franklin Gothic Medium Cond" panose="020B0606030402020204" pitchFamily="34" charset="0"/>
              </a:rPr>
              <a:t>Dark socks that cover your leg when you sit down– not white athletic socks</a:t>
            </a:r>
          </a:p>
          <a:p>
            <a:pPr>
              <a:buFont typeface="Wingdings" panose="05000000000000000000" pitchFamily="2" charset="2"/>
              <a:buChar char="q"/>
            </a:pPr>
            <a:r>
              <a:rPr lang="en-US" sz="1800" dirty="0">
                <a:latin typeface="Franklin Gothic Medium Cond" panose="020B0606030402020204" pitchFamily="34" charset="0"/>
              </a:rPr>
              <a:t>Dark leather </a:t>
            </a:r>
            <a:r>
              <a:rPr lang="en-US" sz="1800" dirty="0" smtClean="0">
                <a:latin typeface="Franklin Gothic Medium Cond" panose="020B0606030402020204" pitchFamily="34" charset="0"/>
              </a:rPr>
              <a:t>shoes</a:t>
            </a:r>
            <a:endParaRPr lang="en-US" sz="1800" dirty="0">
              <a:latin typeface="Franklin Gothic Medium Cond" panose="020B0606030402020204" pitchFamily="34" charset="0"/>
            </a:endParaRPr>
          </a:p>
        </p:txBody>
      </p:sp>
      <p:pic>
        <p:nvPicPr>
          <p:cNvPr id="10" name="Content Placeholder 9"/>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524000" y="1981200"/>
            <a:ext cx="2495550" cy="3743325"/>
          </a:xfrm>
        </p:spPr>
      </p:pic>
    </p:spTree>
    <p:extLst>
      <p:ext uri="{BB962C8B-B14F-4D97-AF65-F5344CB8AC3E}">
        <p14:creationId xmlns:p14="http://schemas.microsoft.com/office/powerpoint/2010/main" val="37645865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E9FB8B3A7D204BB59E80B8C0A11698" ma:contentTypeVersion="0" ma:contentTypeDescription="Create a new document." ma:contentTypeScope="" ma:versionID="06babfb6bdbcb8028daac77848c6159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843FD7-58A2-41F6-B0DB-2D5541312964}">
  <ds:schemaRefs>
    <ds:schemaRef ds:uri="http://purl.org/dc/elements/1.1/"/>
    <ds:schemaRef ds:uri="http://purl.org/dc/dcmitype/"/>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00438A4-C265-48A8-BF9A-6810658C9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BF07DBC-B8C8-4CE9-BD34-4EA3404854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Pushpin</Template>
  <TotalTime>7064</TotalTime>
  <Words>3438</Words>
  <Application>Microsoft Office PowerPoint</Application>
  <PresentationFormat>On-screen Show (4:3)</PresentationFormat>
  <Paragraphs>279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Pushpin</vt:lpstr>
      <vt:lpstr>IMPORTANT—FYI!!</vt:lpstr>
      <vt:lpstr>PowerPoint Presentation</vt:lpstr>
      <vt:lpstr>Three Key Topics</vt:lpstr>
      <vt:lpstr>Interviewing</vt:lpstr>
      <vt:lpstr>Before the Interview</vt:lpstr>
      <vt:lpstr>Know Yourself</vt:lpstr>
      <vt:lpstr>Research the Company</vt:lpstr>
      <vt:lpstr>Making a Lasting Impression</vt:lpstr>
      <vt:lpstr>How to Create Presence</vt:lpstr>
      <vt:lpstr>How to Create Presence</vt:lpstr>
      <vt:lpstr>PowerPoint Presentation</vt:lpstr>
      <vt:lpstr>Sample Interview Questions</vt:lpstr>
      <vt:lpstr>Sample Interview Questions</vt:lpstr>
      <vt:lpstr>Sample Interview Questions</vt:lpstr>
      <vt:lpstr>Sample Interview Questions</vt:lpstr>
      <vt:lpstr>PowerPoint Presentation</vt:lpstr>
      <vt:lpstr>After the Interview…</vt:lpstr>
      <vt:lpstr>PowerPoint Presentation</vt:lpstr>
      <vt:lpstr>Inappropriate  Questions</vt:lpstr>
      <vt:lpstr>Were You Rejected For One Of The Following Reasons?</vt:lpstr>
    </vt:vector>
  </TitlesOfParts>
  <Manager>Theresa Moriarty</Manager>
  <Company>Centura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Interview 101</dc:title>
  <dc:subject>HS Presentation</dc:subject>
  <dc:creator>Centura College</dc:creator>
  <cp:lastModifiedBy>LocalAdmin</cp:lastModifiedBy>
  <cp:revision>208</cp:revision>
  <cp:lastPrinted>2014-11-09T14:44:34Z</cp:lastPrinted>
  <dcterms:created xsi:type="dcterms:W3CDTF">2012-03-31T01:33:41Z</dcterms:created>
  <dcterms:modified xsi:type="dcterms:W3CDTF">2015-11-30T22:53:28Z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0x010100DFE9FB8B3A7D204BB59E80B8C0A11698</vt:lpwstr>
  </property>
</Properties>
</file>